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5"/>
  </p:notesMasterIdLst>
  <p:sldIdLst>
    <p:sldId id="256" r:id="rId2"/>
    <p:sldId id="257" r:id="rId3"/>
    <p:sldId id="298"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F28361-F7A4-4F0B-A41C-87759414BF6F}" type="datetimeFigureOut">
              <a:rPr lang="es-CO" smtClean="0"/>
              <a:pPr/>
              <a:t>15/11/2010</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AFABF9-34AF-43BE-A9E0-264A33B4D4F5}" type="slidenum">
              <a:rPr lang="es-CO" smtClean="0"/>
              <a:pPr/>
              <a:t>‹Nº›</a:t>
            </a:fld>
            <a:endParaRPr lang="es-C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CFAFABF9-34AF-43BE-A9E0-264A33B4D4F5}" type="slidenum">
              <a:rPr lang="es-CO" smtClean="0"/>
              <a:pPr/>
              <a:t>31</a:t>
            </a:fld>
            <a:endParaRPr lang="es-CO"/>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B90F2AAD-196F-4AC0-BEE0-CB172FED49EC}" type="datetimeFigureOut">
              <a:rPr lang="es-CO" smtClean="0"/>
              <a:pPr/>
              <a:t>15/11/2010</a:t>
            </a:fld>
            <a:endParaRPr lang="es-CO"/>
          </a:p>
        </p:txBody>
      </p:sp>
      <p:sp>
        <p:nvSpPr>
          <p:cNvPr id="19" name="18 Marcador de pie de página"/>
          <p:cNvSpPr>
            <a:spLocks noGrp="1"/>
          </p:cNvSpPr>
          <p:nvPr>
            <p:ph type="ftr" sz="quarter" idx="11"/>
          </p:nvPr>
        </p:nvSpPr>
        <p:spPr/>
        <p:txBody>
          <a:bodyPr/>
          <a:lstStyle/>
          <a:p>
            <a:endParaRPr lang="es-CO"/>
          </a:p>
        </p:txBody>
      </p:sp>
      <p:sp>
        <p:nvSpPr>
          <p:cNvPr id="27" name="26 Marcador de número de diapositiva"/>
          <p:cNvSpPr>
            <a:spLocks noGrp="1"/>
          </p:cNvSpPr>
          <p:nvPr>
            <p:ph type="sldNum" sz="quarter" idx="12"/>
          </p:nvPr>
        </p:nvSpPr>
        <p:spPr/>
        <p:txBody>
          <a:bodyPr/>
          <a:lstStyle/>
          <a:p>
            <a:fld id="{6D25F2FC-B825-4FA7-BFF9-C69C5E0C3F11}" type="slidenum">
              <a:rPr lang="es-CO" smtClean="0"/>
              <a:pPr/>
              <a:t>‹Nº›</a:t>
            </a:fld>
            <a:endParaRPr lang="es-CO"/>
          </a:p>
        </p:txBody>
      </p:sp>
    </p:spTree>
  </p:cSld>
  <p:clrMapOvr>
    <a:overrideClrMapping bg1="dk1" tx1="lt1" bg2="dk2" tx2="lt2" accent1="accent1" accent2="accent2" accent3="accent3" accent4="accent4" accent5="accent5" accent6="accent6" hlink="hlink" folHlink="folHlink"/>
  </p:clrMapOvr>
  <p:transition spd="slow">
    <p:wheel spokes="8"/>
    <p:sndAc>
      <p:stSnd>
        <p:snd r:embed="rId1" name="chimes.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90F2AAD-196F-4AC0-BEE0-CB172FED49EC}" type="datetimeFigureOut">
              <a:rPr lang="es-CO" smtClean="0"/>
              <a:pPr/>
              <a:t>15/11/2010</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6D25F2FC-B825-4FA7-BFF9-C69C5E0C3F11}" type="slidenum">
              <a:rPr lang="es-CO" smtClean="0"/>
              <a:pPr/>
              <a:t>‹Nº›</a:t>
            </a:fld>
            <a:endParaRPr lang="es-CO"/>
          </a:p>
        </p:txBody>
      </p:sp>
    </p:spTree>
  </p:cSld>
  <p:clrMapOvr>
    <a:masterClrMapping/>
  </p:clrMapOvr>
  <p:transition spd="slow">
    <p:wheel spokes="8"/>
    <p:sndAc>
      <p:stSnd>
        <p:snd r:embed="rId1" name="chimes.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90F2AAD-196F-4AC0-BEE0-CB172FED49EC}" type="datetimeFigureOut">
              <a:rPr lang="es-CO" smtClean="0"/>
              <a:pPr/>
              <a:t>15/11/2010</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6D25F2FC-B825-4FA7-BFF9-C69C5E0C3F11}" type="slidenum">
              <a:rPr lang="es-CO" smtClean="0"/>
              <a:pPr/>
              <a:t>‹Nº›</a:t>
            </a:fld>
            <a:endParaRPr lang="es-CO"/>
          </a:p>
        </p:txBody>
      </p:sp>
    </p:spTree>
  </p:cSld>
  <p:clrMapOvr>
    <a:masterClrMapping/>
  </p:clrMapOvr>
  <p:transition spd="slow">
    <p:wheel spokes="8"/>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90F2AAD-196F-4AC0-BEE0-CB172FED49EC}" type="datetimeFigureOut">
              <a:rPr lang="es-CO" smtClean="0"/>
              <a:pPr/>
              <a:t>15/11/2010</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6D25F2FC-B825-4FA7-BFF9-C69C5E0C3F11}" type="slidenum">
              <a:rPr lang="es-CO" smtClean="0"/>
              <a:pPr/>
              <a:t>‹Nº›</a:t>
            </a:fld>
            <a:endParaRPr lang="es-CO"/>
          </a:p>
        </p:txBody>
      </p:sp>
    </p:spTree>
  </p:cSld>
  <p:clrMapOvr>
    <a:masterClrMapping/>
  </p:clrMapOvr>
  <p:transition spd="slow">
    <p:wheel spokes="8"/>
    <p:sndAc>
      <p:stSnd>
        <p:snd r:embed="rId1" name="chimes.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B90F2AAD-196F-4AC0-BEE0-CB172FED49EC}" type="datetimeFigureOut">
              <a:rPr lang="es-CO" smtClean="0"/>
              <a:pPr/>
              <a:t>15/11/2010</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6D25F2FC-B825-4FA7-BFF9-C69C5E0C3F11}" type="slidenum">
              <a:rPr lang="es-CO" smtClean="0"/>
              <a:pPr/>
              <a:t>‹Nº›</a:t>
            </a:fld>
            <a:endParaRPr lang="es-CO"/>
          </a:p>
        </p:txBody>
      </p:sp>
    </p:spTree>
  </p:cSld>
  <p:clrMapOvr>
    <a:overrideClrMapping bg1="dk1" tx1="lt1" bg2="dk2" tx2="lt2" accent1="accent1" accent2="accent2" accent3="accent3" accent4="accent4" accent5="accent5" accent6="accent6" hlink="hlink" folHlink="folHlink"/>
  </p:clrMapOvr>
  <p:transition spd="slow">
    <p:wheel spokes="8"/>
    <p:sndAc>
      <p:stSnd>
        <p:snd r:embed="rId1" name="chimes.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B90F2AAD-196F-4AC0-BEE0-CB172FED49EC}" type="datetimeFigureOut">
              <a:rPr lang="es-CO" smtClean="0"/>
              <a:pPr/>
              <a:t>15/11/2010</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6D25F2FC-B825-4FA7-BFF9-C69C5E0C3F11}" type="slidenum">
              <a:rPr lang="es-CO" smtClean="0"/>
              <a:pPr/>
              <a:t>‹Nº›</a:t>
            </a:fld>
            <a:endParaRPr lang="es-CO"/>
          </a:p>
        </p:txBody>
      </p:sp>
    </p:spTree>
  </p:cSld>
  <p:clrMapOvr>
    <a:masterClrMapping/>
  </p:clrMapOvr>
  <p:transition spd="slow">
    <p:wheel spokes="8"/>
    <p:sndAc>
      <p:stSnd>
        <p:snd r:embed="rId1" name="chim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B90F2AAD-196F-4AC0-BEE0-CB172FED49EC}" type="datetimeFigureOut">
              <a:rPr lang="es-CO" smtClean="0"/>
              <a:pPr/>
              <a:t>15/11/2010</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6D25F2FC-B825-4FA7-BFF9-C69C5E0C3F11}" type="slidenum">
              <a:rPr lang="es-CO" smtClean="0"/>
              <a:pPr/>
              <a:t>‹Nº›</a:t>
            </a:fld>
            <a:endParaRPr lang="es-CO"/>
          </a:p>
        </p:txBody>
      </p:sp>
    </p:spTree>
  </p:cSld>
  <p:clrMapOvr>
    <a:masterClrMapping/>
  </p:clrMapOvr>
  <p:transition spd="slow">
    <p:wheel spokes="8"/>
    <p:sndAc>
      <p:stSnd>
        <p:snd r:embed="rId1" name="chimes.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B90F2AAD-196F-4AC0-BEE0-CB172FED49EC}" type="datetimeFigureOut">
              <a:rPr lang="es-CO" smtClean="0"/>
              <a:pPr/>
              <a:t>15/11/2010</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6D25F2FC-B825-4FA7-BFF9-C69C5E0C3F11}" type="slidenum">
              <a:rPr lang="es-CO" smtClean="0"/>
              <a:pPr/>
              <a:t>‹Nº›</a:t>
            </a:fld>
            <a:endParaRPr lang="es-CO"/>
          </a:p>
        </p:txBody>
      </p:sp>
    </p:spTree>
  </p:cSld>
  <p:clrMapOvr>
    <a:masterClrMapping/>
  </p:clrMapOvr>
  <p:transition spd="slow">
    <p:wheel spokes="8"/>
    <p:sndAc>
      <p:stSnd>
        <p:snd r:embed="rId1" name="chimes.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B90F2AAD-196F-4AC0-BEE0-CB172FED49EC}" type="datetimeFigureOut">
              <a:rPr lang="es-CO" smtClean="0"/>
              <a:pPr/>
              <a:t>15/11/2010</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6D25F2FC-B825-4FA7-BFF9-C69C5E0C3F11}" type="slidenum">
              <a:rPr lang="es-CO" smtClean="0"/>
              <a:pPr/>
              <a:t>‹Nº›</a:t>
            </a:fld>
            <a:endParaRPr lang="es-CO"/>
          </a:p>
        </p:txBody>
      </p:sp>
    </p:spTree>
  </p:cSld>
  <p:clrMapOvr>
    <a:masterClrMapping/>
  </p:clrMapOvr>
  <p:transition spd="slow">
    <p:wheel spokes="8"/>
    <p:sndAc>
      <p:stSnd>
        <p:snd r:embed="rId1" name="chimes.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B90F2AAD-196F-4AC0-BEE0-CB172FED49EC}" type="datetimeFigureOut">
              <a:rPr lang="es-CO" smtClean="0"/>
              <a:pPr/>
              <a:t>15/11/2010</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6D25F2FC-B825-4FA7-BFF9-C69C5E0C3F11}" type="slidenum">
              <a:rPr lang="es-CO" smtClean="0"/>
              <a:pPr/>
              <a:t>‹Nº›</a:t>
            </a:fld>
            <a:endParaRPr lang="es-CO"/>
          </a:p>
        </p:txBody>
      </p:sp>
    </p:spTree>
  </p:cSld>
  <p:clrMapOvr>
    <a:masterClrMapping/>
  </p:clrMapOvr>
  <p:transition spd="slow">
    <p:wheel spokes="8"/>
    <p:sndAc>
      <p:stSnd>
        <p:snd r:embed="rId1" name="chimes.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B90F2AAD-196F-4AC0-BEE0-CB172FED49EC}" type="datetimeFigureOut">
              <a:rPr lang="es-CO" smtClean="0"/>
              <a:pPr/>
              <a:t>15/11/2010</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a:xfrm>
            <a:off x="8077200" y="6356350"/>
            <a:ext cx="609600" cy="365125"/>
          </a:xfrm>
        </p:spPr>
        <p:txBody>
          <a:bodyPr/>
          <a:lstStyle/>
          <a:p>
            <a:fld id="{6D25F2FC-B825-4FA7-BFF9-C69C5E0C3F11}" type="slidenum">
              <a:rPr lang="es-CO" smtClean="0"/>
              <a:pPr/>
              <a:t>‹Nº›</a:t>
            </a:fld>
            <a:endParaRPr lang="es-CO"/>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slow">
    <p:wheel spokes="8"/>
    <p:sndAc>
      <p:stSnd>
        <p:snd r:embed="rId1" name="chimes.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90F2AAD-196F-4AC0-BEE0-CB172FED49EC}" type="datetimeFigureOut">
              <a:rPr lang="es-CO" smtClean="0"/>
              <a:pPr/>
              <a:t>15/11/2010</a:t>
            </a:fld>
            <a:endParaRPr lang="es-CO"/>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CO"/>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D25F2FC-B825-4FA7-BFF9-C69C5E0C3F11}" type="slidenum">
              <a:rPr lang="es-CO" smtClean="0"/>
              <a:pPr/>
              <a:t>‹Nº›</a:t>
            </a:fld>
            <a:endParaRPr lang="es-CO"/>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wheel spokes="8"/>
    <p:sndAc>
      <p:stSnd>
        <p:snd r:embed="rId13" name="chimes.wav"/>
      </p:stSnd>
    </p:sndAc>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slide" Target="slide3.xml"/></Relationships>
</file>

<file path=ppt/slides/_rels/slide2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4.xml"/><Relationship Id="rId18" Type="http://schemas.openxmlformats.org/officeDocument/2006/relationships/slide" Target="slide19.xml"/><Relationship Id="rId26" Type="http://schemas.openxmlformats.org/officeDocument/2006/relationships/slide" Target="slide27.xml"/><Relationship Id="rId39" Type="http://schemas.openxmlformats.org/officeDocument/2006/relationships/slide" Target="slide40.xml"/><Relationship Id="rId3" Type="http://schemas.openxmlformats.org/officeDocument/2006/relationships/slide" Target="slide4.xml"/><Relationship Id="rId21" Type="http://schemas.openxmlformats.org/officeDocument/2006/relationships/slide" Target="slide22.xml"/><Relationship Id="rId34" Type="http://schemas.openxmlformats.org/officeDocument/2006/relationships/slide" Target="slide35.xml"/><Relationship Id="rId7" Type="http://schemas.openxmlformats.org/officeDocument/2006/relationships/slide" Target="slide8.xml"/><Relationship Id="rId12" Type="http://schemas.openxmlformats.org/officeDocument/2006/relationships/slide" Target="slide13.xml"/><Relationship Id="rId17" Type="http://schemas.openxmlformats.org/officeDocument/2006/relationships/slide" Target="slide18.xml"/><Relationship Id="rId25" Type="http://schemas.openxmlformats.org/officeDocument/2006/relationships/slide" Target="slide26.xml"/><Relationship Id="rId33" Type="http://schemas.openxmlformats.org/officeDocument/2006/relationships/slide" Target="slide34.xml"/><Relationship Id="rId38" Type="http://schemas.openxmlformats.org/officeDocument/2006/relationships/slide" Target="slide39.xml"/><Relationship Id="rId2" Type="http://schemas.openxmlformats.org/officeDocument/2006/relationships/audio" Target="../media/audio1.wav"/><Relationship Id="rId16" Type="http://schemas.openxmlformats.org/officeDocument/2006/relationships/slide" Target="slide17.xml"/><Relationship Id="rId20" Type="http://schemas.openxmlformats.org/officeDocument/2006/relationships/slide" Target="slide21.xml"/><Relationship Id="rId29" Type="http://schemas.openxmlformats.org/officeDocument/2006/relationships/slide" Target="slide30.xml"/><Relationship Id="rId41" Type="http://schemas.openxmlformats.org/officeDocument/2006/relationships/slide" Target="slide42.xml"/><Relationship Id="rId1" Type="http://schemas.openxmlformats.org/officeDocument/2006/relationships/slideLayout" Target="../slideLayouts/slideLayout2.xml"/><Relationship Id="rId6" Type="http://schemas.openxmlformats.org/officeDocument/2006/relationships/slide" Target="slide7.xml"/><Relationship Id="rId11" Type="http://schemas.openxmlformats.org/officeDocument/2006/relationships/slide" Target="slide12.xml"/><Relationship Id="rId24" Type="http://schemas.openxmlformats.org/officeDocument/2006/relationships/slide" Target="slide25.xml"/><Relationship Id="rId32" Type="http://schemas.openxmlformats.org/officeDocument/2006/relationships/slide" Target="slide33.xml"/><Relationship Id="rId37" Type="http://schemas.openxmlformats.org/officeDocument/2006/relationships/slide" Target="slide38.xml"/><Relationship Id="rId40" Type="http://schemas.openxmlformats.org/officeDocument/2006/relationships/slide" Target="slide41.xml"/><Relationship Id="rId5" Type="http://schemas.openxmlformats.org/officeDocument/2006/relationships/slide" Target="slide6.xml"/><Relationship Id="rId15" Type="http://schemas.openxmlformats.org/officeDocument/2006/relationships/slide" Target="slide16.xml"/><Relationship Id="rId23" Type="http://schemas.openxmlformats.org/officeDocument/2006/relationships/slide" Target="slide24.xml"/><Relationship Id="rId28" Type="http://schemas.openxmlformats.org/officeDocument/2006/relationships/slide" Target="slide29.xml"/><Relationship Id="rId36" Type="http://schemas.openxmlformats.org/officeDocument/2006/relationships/slide" Target="slide37.xml"/><Relationship Id="rId10" Type="http://schemas.openxmlformats.org/officeDocument/2006/relationships/slide" Target="slide11.xml"/><Relationship Id="rId19" Type="http://schemas.openxmlformats.org/officeDocument/2006/relationships/slide" Target="slide20.xml"/><Relationship Id="rId31" Type="http://schemas.openxmlformats.org/officeDocument/2006/relationships/slide" Target="slide32.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15.xml"/><Relationship Id="rId22" Type="http://schemas.openxmlformats.org/officeDocument/2006/relationships/slide" Target="slide23.xml"/><Relationship Id="rId27" Type="http://schemas.openxmlformats.org/officeDocument/2006/relationships/slide" Target="slide28.xml"/><Relationship Id="rId30" Type="http://schemas.openxmlformats.org/officeDocument/2006/relationships/slide" Target="slide31.xml"/><Relationship Id="rId35" Type="http://schemas.openxmlformats.org/officeDocument/2006/relationships/slide" Target="slide36.xml"/></Relationships>
</file>

<file path=ppt/slides/_rels/slide3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slide" Target="slide3.xml"/><Relationship Id="rId5" Type="http://schemas.openxmlformats.org/officeDocument/2006/relationships/hyperlink" Target="http://translate.googleusercontent.com/translate_c?hl=es&amp;sl=en&amp;tl=es&amp;u=http://windows.microsoft.com/en-us/windows/help/end-support-windows-xp-sp2-windows-vista-without-service-packs&amp;rurl=translate.google.com.co&amp;usg=ALkJrhgV5SQulDQjE4U5AMzZzodpziM69Q" TargetMode="External"/><Relationship Id="rId4" Type="http://schemas.openxmlformats.org/officeDocument/2006/relationships/hyperlink" Target="http://translate.googleusercontent.com/translate_c?hl=es&amp;sl=en&amp;tl=es&amp;u=http://support.microsoft.com/kb/314058&amp;rurl=translate.google.com.co&amp;usg=ALkJrhigZmxuvsfQxGl4BVnvwNWLHpOicA" TargetMode="External"/></Relationships>
</file>

<file path=ppt/slides/_rels/slide3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ubuntu-es.org/user/login?destination=node/119052" TargetMode="External"/><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slide" Target="slide3.xml"/><Relationship Id="rId4" Type="http://schemas.openxmlformats.org/officeDocument/2006/relationships/hyperlink" Target="http://www.ubuntu-es.org/user/register?destination=node/119052" TargetMode="Externa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ads.us.e-planning.net/ei/3/2be0/677a9e5f4fcb5491?rnd=0.8471313126851919&amp;pb=d2cd6a291d04cab6&amp;fi=0bd526fd3cdc7982" TargetMode="Externa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slide" Target="slide3.xml"/></Relationships>
</file>

<file path=ppt/slides/_rels/slide4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ecualug.org/?q=node/2557" TargetMode="Externa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slide" Target="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CO" sz="5400" dirty="0" smtClean="0">
                <a:solidFill>
                  <a:schemeClr val="bg2"/>
                </a:solidFill>
                <a:latin typeface="Algerian" pitchFamily="82" charset="0"/>
              </a:rPr>
              <a:t>Linux  Ubuntu </a:t>
            </a:r>
            <a:endParaRPr lang="es-CO" sz="5400" dirty="0">
              <a:solidFill>
                <a:schemeClr val="bg2"/>
              </a:solidFill>
              <a:latin typeface="Algerian" pitchFamily="82" charset="0"/>
            </a:endParaRPr>
          </a:p>
        </p:txBody>
      </p:sp>
      <p:sp>
        <p:nvSpPr>
          <p:cNvPr id="3" name="2 Subtítulo"/>
          <p:cNvSpPr>
            <a:spLocks noGrp="1"/>
          </p:cNvSpPr>
          <p:nvPr>
            <p:ph type="subTitle" idx="1"/>
          </p:nvPr>
        </p:nvSpPr>
        <p:spPr/>
        <p:txBody>
          <a:bodyPr/>
          <a:lstStyle/>
          <a:p>
            <a:r>
              <a:rPr lang="es-CO" dirty="0" smtClean="0">
                <a:solidFill>
                  <a:schemeClr val="bg1">
                    <a:lumMod val="95000"/>
                    <a:lumOff val="5000"/>
                  </a:schemeClr>
                </a:solidFill>
                <a:latin typeface="Algerian" pitchFamily="82" charset="0"/>
              </a:rPr>
              <a:t>Rafael Hernán Ayala Neuque </a:t>
            </a:r>
          </a:p>
          <a:p>
            <a:r>
              <a:rPr lang="es-CO" dirty="0" smtClean="0">
                <a:solidFill>
                  <a:schemeClr val="bg1">
                    <a:lumMod val="95000"/>
                    <a:lumOff val="5000"/>
                  </a:schemeClr>
                </a:solidFill>
                <a:latin typeface="Algerian" pitchFamily="82" charset="0"/>
              </a:rPr>
              <a:t>20/11/2010</a:t>
            </a:r>
            <a:endParaRPr lang="es-CO" dirty="0">
              <a:solidFill>
                <a:schemeClr val="bg1">
                  <a:lumMod val="95000"/>
                  <a:lumOff val="5000"/>
                </a:schemeClr>
              </a:solidFill>
              <a:latin typeface="Algerian" pitchFamily="82" charset="0"/>
            </a:endParaRPr>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(8-9)</a:t>
            </a:r>
            <a:endParaRPr lang="es-CO" dirty="0"/>
          </a:p>
        </p:txBody>
      </p:sp>
      <p:sp>
        <p:nvSpPr>
          <p:cNvPr id="3" name="2 Marcador de contenido"/>
          <p:cNvSpPr>
            <a:spLocks noGrp="1"/>
          </p:cNvSpPr>
          <p:nvPr>
            <p:ph idx="1"/>
          </p:nvPr>
        </p:nvSpPr>
        <p:spPr/>
        <p:txBody>
          <a:bodyPr>
            <a:normAutofit/>
          </a:bodyPr>
          <a:lstStyle/>
          <a:p>
            <a:r>
              <a:rPr lang="es-CO" dirty="0" smtClean="0"/>
              <a:t>Si es posible tener mas de un sistema operativo instalado  en una maquina, lo que hay que tener bien claro es como se instalan correctamente.</a:t>
            </a:r>
          </a:p>
          <a:p>
            <a:r>
              <a:rPr lang="es-CO" dirty="0" smtClean="0"/>
              <a:t>No los programas de Windows no funcionan en Linux, ya que estos dos sistemas operativos no son compatibles pero en algunos casos es posible haciendo uso de un emulador de Windows para Linux.</a:t>
            </a:r>
          </a:p>
          <a:p>
            <a:pPr>
              <a:buNone/>
            </a:pPr>
            <a:r>
              <a:rPr lang="es-CO" dirty="0" smtClean="0"/>
              <a:t> </a:t>
            </a:r>
            <a:endParaRPr lang="es-CO" dirty="0"/>
          </a:p>
        </p:txBody>
      </p:sp>
      <p:sp>
        <p:nvSpPr>
          <p:cNvPr id="4" name="3 Flecha arriba">
            <a:hlinkClick r:id="rId3" action="ppaction://hlinksldjump"/>
          </p:cNvPr>
          <p:cNvSpPr/>
          <p:nvPr/>
        </p:nvSpPr>
        <p:spPr>
          <a:xfrm>
            <a:off x="6948264" y="5085184"/>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(10)</a:t>
            </a:r>
            <a:endParaRPr lang="es-CO" dirty="0"/>
          </a:p>
        </p:txBody>
      </p:sp>
      <p:sp>
        <p:nvSpPr>
          <p:cNvPr id="3" name="2 Marcador de contenido"/>
          <p:cNvSpPr>
            <a:spLocks noGrp="1"/>
          </p:cNvSpPr>
          <p:nvPr>
            <p:ph idx="1"/>
          </p:nvPr>
        </p:nvSpPr>
        <p:spPr/>
        <p:txBody>
          <a:bodyPr/>
          <a:lstStyle/>
          <a:p>
            <a:r>
              <a:rPr lang="es-CO" dirty="0" smtClean="0"/>
              <a:t>Se deben conocer los componentes fundamentales para poder instalar Linux.</a:t>
            </a:r>
          </a:p>
          <a:p>
            <a:r>
              <a:rPr lang="es-CO" dirty="0" smtClean="0"/>
              <a:t>Se debe tener conocimiento de los posibles peligros o riesgos que se corren al instalar Linux.</a:t>
            </a:r>
          </a:p>
          <a:p>
            <a:r>
              <a:rPr lang="es-CO" dirty="0" smtClean="0"/>
              <a:t>Tener conocimiento de que es Linux.</a:t>
            </a:r>
          </a:p>
          <a:p>
            <a:r>
              <a:rPr lang="es-CO" dirty="0" smtClean="0"/>
              <a:t>Y tener lo necesario para poder hacer una optima instalación.</a:t>
            </a:r>
          </a:p>
          <a:p>
            <a:endParaRPr lang="es-CO" dirty="0"/>
          </a:p>
        </p:txBody>
      </p:sp>
      <p:sp>
        <p:nvSpPr>
          <p:cNvPr id="4" name="3 Flecha arriba">
            <a:hlinkClick r:id="rId3" action="ppaction://hlinksldjump"/>
          </p:cNvPr>
          <p:cNvSpPr/>
          <p:nvPr/>
        </p:nvSpPr>
        <p:spPr>
          <a:xfrm>
            <a:off x="7668344" y="5301208"/>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(11)</a:t>
            </a:r>
            <a:endParaRPr lang="es-CO" dirty="0"/>
          </a:p>
        </p:txBody>
      </p:sp>
      <p:sp>
        <p:nvSpPr>
          <p:cNvPr id="3" name="2 Marcador de contenido"/>
          <p:cNvSpPr>
            <a:spLocks noGrp="1"/>
          </p:cNvSpPr>
          <p:nvPr>
            <p:ph idx="1"/>
          </p:nvPr>
        </p:nvSpPr>
        <p:spPr/>
        <p:txBody>
          <a:bodyPr/>
          <a:lstStyle/>
          <a:p>
            <a:r>
              <a:rPr lang="es-CO" dirty="0" smtClean="0"/>
              <a:t>Linux se puede instalar en cualquier disco que tengas en tu sistema y en cualquier partición del disco duro (Primaria o extendida). </a:t>
            </a:r>
            <a:br>
              <a:rPr lang="es-CO" dirty="0" smtClean="0"/>
            </a:br>
            <a:r>
              <a:rPr lang="es-CO" dirty="0" smtClean="0"/>
              <a:t>No podrás tener Linux en una partición compartida con otro sistema operativo, Linux necesita su propia particiones para funcionar. </a:t>
            </a:r>
          </a:p>
          <a:p>
            <a:pPr>
              <a:buNone/>
            </a:pPr>
            <a:endParaRPr lang="es-CO" dirty="0"/>
          </a:p>
        </p:txBody>
      </p:sp>
      <p:sp>
        <p:nvSpPr>
          <p:cNvPr id="5" name="4 Flecha arriba">
            <a:hlinkClick r:id="rId3" action="ppaction://hlinksldjump"/>
          </p:cNvPr>
          <p:cNvSpPr/>
          <p:nvPr/>
        </p:nvSpPr>
        <p:spPr>
          <a:xfrm>
            <a:off x="7020272" y="5085184"/>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(12)</a:t>
            </a:r>
            <a:endParaRPr lang="es-CO" dirty="0"/>
          </a:p>
        </p:txBody>
      </p:sp>
      <p:sp>
        <p:nvSpPr>
          <p:cNvPr id="3" name="2 Marcador de contenido"/>
          <p:cNvSpPr>
            <a:spLocks noGrp="1"/>
          </p:cNvSpPr>
          <p:nvPr>
            <p:ph idx="1"/>
          </p:nvPr>
        </p:nvSpPr>
        <p:spPr/>
        <p:txBody>
          <a:bodyPr>
            <a:normAutofit fontScale="92500" lnSpcReduction="10000"/>
          </a:bodyPr>
          <a:lstStyle/>
          <a:p>
            <a:r>
              <a:rPr lang="es-ES" dirty="0" smtClean="0"/>
              <a:t>Particional el disco duro es una manera de dividir el disco físico en varios discos lógicos. O lo que es lo mismo, al particional un disco, dividimos el disco en varias particiones independientes unas de otras, creando la ilusión de que tenemos diferentes discos, cuando en realidad lo que tenemos es un solo disco físico dividido en partes.</a:t>
            </a:r>
            <a:br>
              <a:rPr lang="es-ES" dirty="0" smtClean="0"/>
            </a:br>
            <a:r>
              <a:rPr lang="es-ES" dirty="0" smtClean="0"/>
              <a:t>Una partición es una de estas partes (divisiones) del disco.</a:t>
            </a:r>
            <a:br>
              <a:rPr lang="es-ES" dirty="0" smtClean="0"/>
            </a:br>
            <a:r>
              <a:rPr lang="es-ES" dirty="0" smtClean="0"/>
              <a:t>Existen dos clases de particiones: primarias y extendidas. En un disco solo podrás tener como máximo 4 particiones primarias y 1 extendida. En la partición extendida se podrán definir todas (bueno también existe un límite, pero es alto) las unidades lógicas que queramos. Con este sistema podemos tener una gran cantidad de particiones en nuestro disco.</a:t>
            </a:r>
            <a:endParaRPr lang="es-CO" dirty="0"/>
          </a:p>
        </p:txBody>
      </p:sp>
      <p:sp>
        <p:nvSpPr>
          <p:cNvPr id="4" name="3 Flecha arriba">
            <a:hlinkClick r:id="rId3" action="ppaction://hlinksldjump"/>
          </p:cNvPr>
          <p:cNvSpPr/>
          <p:nvPr/>
        </p:nvSpPr>
        <p:spPr>
          <a:xfrm>
            <a:off x="8388424" y="5661248"/>
            <a:ext cx="288032" cy="54636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(13)</a:t>
            </a:r>
            <a:endParaRPr lang="es-CO" dirty="0"/>
          </a:p>
        </p:txBody>
      </p:sp>
      <p:sp>
        <p:nvSpPr>
          <p:cNvPr id="3" name="2 Marcador de contenido"/>
          <p:cNvSpPr>
            <a:spLocks noGrp="1"/>
          </p:cNvSpPr>
          <p:nvPr>
            <p:ph idx="1"/>
          </p:nvPr>
        </p:nvSpPr>
        <p:spPr/>
        <p:txBody>
          <a:bodyPr/>
          <a:lstStyle/>
          <a:p>
            <a:r>
              <a:rPr lang="es-CO" dirty="0" smtClean="0"/>
              <a:t>El particionar el disco, es simplemente una manera de organizar el disco duro. Podrá organizarlo con una sola partición o en varias. Es el usuario el que deberá decidir cuantas particiones tendrá su disco, y el tamaño de las mismas, hay que recordar, que al menos hay que tener una partición primaria. </a:t>
            </a:r>
          </a:p>
          <a:p>
            <a:pPr>
              <a:buNone/>
            </a:pPr>
            <a:endParaRPr lang="es-CO" dirty="0"/>
          </a:p>
        </p:txBody>
      </p:sp>
      <p:sp>
        <p:nvSpPr>
          <p:cNvPr id="4" name="3 Flecha arriba">
            <a:hlinkClick r:id="rId3" action="ppaction://hlinksldjump"/>
          </p:cNvPr>
          <p:cNvSpPr/>
          <p:nvPr/>
        </p:nvSpPr>
        <p:spPr>
          <a:xfrm>
            <a:off x="7380312" y="4653136"/>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(14-15)</a:t>
            </a:r>
            <a:endParaRPr lang="es-CO" dirty="0"/>
          </a:p>
        </p:txBody>
      </p:sp>
      <p:sp>
        <p:nvSpPr>
          <p:cNvPr id="3" name="2 Marcador de contenido"/>
          <p:cNvSpPr>
            <a:spLocks noGrp="1"/>
          </p:cNvSpPr>
          <p:nvPr>
            <p:ph idx="1"/>
          </p:nvPr>
        </p:nvSpPr>
        <p:spPr/>
        <p:txBody>
          <a:bodyPr>
            <a:normAutofit/>
          </a:bodyPr>
          <a:lstStyle/>
          <a:p>
            <a:r>
              <a:rPr lang="es-CO" dirty="0" smtClean="0"/>
              <a:t>Depende del uso que se le vaya a dar al sistema pero como mínimo se recomienda dos particiones.</a:t>
            </a:r>
          </a:p>
          <a:p>
            <a:r>
              <a:rPr lang="es-CO" dirty="0" smtClean="0"/>
              <a:t>La swap es un espacio reservado en el disco duro para poder usarlo como una extensión de memoria virtual de un sistema. Es una técnica utilizada desde hace tiempo para hacer creer a los programas que existe mas memoria RAM de la que en realidad existe. Es el propio sistema operativo el que se encarga de pasar datos a la swap cuando necesita mas espacio libre en la RAM y viceversa. </a:t>
            </a:r>
          </a:p>
          <a:p>
            <a:endParaRPr lang="es-CO" dirty="0"/>
          </a:p>
        </p:txBody>
      </p:sp>
      <p:sp>
        <p:nvSpPr>
          <p:cNvPr id="4" name="3 Flecha arriba">
            <a:hlinkClick r:id="rId3" action="ppaction://hlinksldjump"/>
          </p:cNvPr>
          <p:cNvSpPr/>
          <p:nvPr/>
        </p:nvSpPr>
        <p:spPr>
          <a:xfrm>
            <a:off x="8532440" y="5517232"/>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(16)</a:t>
            </a:r>
            <a:endParaRPr lang="es-CO" dirty="0"/>
          </a:p>
        </p:txBody>
      </p:sp>
      <p:sp>
        <p:nvSpPr>
          <p:cNvPr id="3" name="2 Marcador de contenido"/>
          <p:cNvSpPr>
            <a:spLocks noGrp="1"/>
          </p:cNvSpPr>
          <p:nvPr>
            <p:ph idx="1"/>
          </p:nvPr>
        </p:nvSpPr>
        <p:spPr/>
        <p:txBody>
          <a:bodyPr/>
          <a:lstStyle/>
          <a:p>
            <a:r>
              <a:rPr lang="es-CO" dirty="0" smtClean="0"/>
              <a:t>Eso depende de la cantidad de sistemas que se vayan a manejar ya que si el equipo cuenta con poca memoria RAM  va a necesitar una gran cantidad de swap, pero si al contrario el equipo cuenta con una memoria RAM  amplia pues va a necesitar menor cantidad de swap.</a:t>
            </a:r>
            <a:endParaRPr lang="es-CO" dirty="0"/>
          </a:p>
        </p:txBody>
      </p:sp>
      <p:sp>
        <p:nvSpPr>
          <p:cNvPr id="4" name="3 Flecha arriba">
            <a:hlinkClick r:id="rId3" action="ppaction://hlinksldjump"/>
          </p:cNvPr>
          <p:cNvSpPr/>
          <p:nvPr/>
        </p:nvSpPr>
        <p:spPr>
          <a:xfrm>
            <a:off x="7164288" y="4077072"/>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(17)</a:t>
            </a:r>
            <a:endParaRPr lang="es-CO" dirty="0"/>
          </a:p>
        </p:txBody>
      </p:sp>
      <p:sp>
        <p:nvSpPr>
          <p:cNvPr id="3" name="2 Marcador de contenido"/>
          <p:cNvSpPr>
            <a:spLocks noGrp="1"/>
          </p:cNvSpPr>
          <p:nvPr>
            <p:ph idx="1"/>
          </p:nvPr>
        </p:nvSpPr>
        <p:spPr/>
        <p:txBody>
          <a:bodyPr>
            <a:normAutofit/>
          </a:bodyPr>
          <a:lstStyle/>
          <a:p>
            <a:pPr>
              <a:buFont typeface="Wingdings" pitchFamily="2" charset="2"/>
              <a:buChar char="Ø"/>
            </a:pPr>
            <a:r>
              <a:rPr lang="es-CO" dirty="0" smtClean="0"/>
              <a:t>Hay tres formas de conseguir espacio para instalar Linux.</a:t>
            </a:r>
          </a:p>
          <a:p>
            <a:r>
              <a:rPr lang="es-CO" dirty="0" smtClean="0"/>
              <a:t>Comprar un disco duro e instalarlo</a:t>
            </a:r>
          </a:p>
          <a:p>
            <a:r>
              <a:rPr lang="es-CO" dirty="0" smtClean="0"/>
              <a:t>Borrar todas las particiones del disco duro.</a:t>
            </a:r>
          </a:p>
          <a:p>
            <a:r>
              <a:rPr lang="es-CO" dirty="0" smtClean="0"/>
              <a:t>Existen varios programas que permiten cambiar la tabla de partición.</a:t>
            </a:r>
          </a:p>
          <a:p>
            <a:pPr>
              <a:buFont typeface="Wingdings" pitchFamily="2" charset="2"/>
              <a:buChar char="Ø"/>
            </a:pPr>
            <a:r>
              <a:rPr lang="es-CO" dirty="0" smtClean="0"/>
              <a:t> estas formas  de obtener espacio tienen varias ventajas pero también desventajas.</a:t>
            </a:r>
          </a:p>
          <a:p>
            <a:endParaRPr lang="es-CO" dirty="0"/>
          </a:p>
        </p:txBody>
      </p:sp>
      <p:sp>
        <p:nvSpPr>
          <p:cNvPr id="4" name="3 Flecha arriba">
            <a:hlinkClick r:id="rId3" action="ppaction://hlinksldjump"/>
          </p:cNvPr>
          <p:cNvSpPr/>
          <p:nvPr/>
        </p:nvSpPr>
        <p:spPr>
          <a:xfrm>
            <a:off x="6444208" y="5085184"/>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(18)</a:t>
            </a:r>
            <a:endParaRPr lang="es-CO" dirty="0"/>
          </a:p>
        </p:txBody>
      </p:sp>
      <p:sp>
        <p:nvSpPr>
          <p:cNvPr id="3" name="2 Marcador de contenido"/>
          <p:cNvSpPr>
            <a:spLocks noGrp="1"/>
          </p:cNvSpPr>
          <p:nvPr>
            <p:ph idx="1"/>
          </p:nvPr>
        </p:nvSpPr>
        <p:spPr/>
        <p:txBody>
          <a:bodyPr>
            <a:normAutofit fontScale="92500" lnSpcReduction="10000"/>
          </a:bodyPr>
          <a:lstStyle/>
          <a:p>
            <a:r>
              <a:rPr lang="es-ES" dirty="0" smtClean="0"/>
              <a:t>A veces ciertos programas o "sistemas operativos" están diseñados para modificar el </a:t>
            </a:r>
            <a:r>
              <a:rPr lang="es-ES" i="1" dirty="0" smtClean="0"/>
              <a:t>Máster Biot Record</a:t>
            </a:r>
            <a:r>
              <a:rPr lang="es-ES" dirty="0" smtClean="0"/>
              <a:t> (MBR) del ordenador sin tener en cuenta los contenidos actuales del mismo, lo que suele redundar en la eliminación de LILO y la imposibilidad del usuario de entrar en Linux. Para solucionar estos problemas, o por si simplemente deseamos entrar en Linux desde ms dos, está disponible el programa LOADLIN.</a:t>
            </a:r>
          </a:p>
          <a:p>
            <a:r>
              <a:rPr lang="es-ES" dirty="0" smtClean="0"/>
              <a:t>Loadla es un programa de MSDOS que podemos encontrar en el directorio destilas de los CD de Linux (en la propia distribución). Este programa permite arrancar Linux desde MSDOS a partir de él mismo, un fichero cerner de Linux (como </a:t>
            </a:r>
            <a:r>
              <a:rPr lang="es-ES" dirty="0" err="1" smtClean="0"/>
              <a:t>vmlinuz</a:t>
            </a:r>
            <a:r>
              <a:rPr lang="es-ES" dirty="0" smtClean="0"/>
              <a:t>, bizmare o cimate) y una partición Linux. Mediante </a:t>
            </a:r>
          </a:p>
          <a:p>
            <a:endParaRPr lang="es-CO" dirty="0"/>
          </a:p>
        </p:txBody>
      </p:sp>
      <p:sp>
        <p:nvSpPr>
          <p:cNvPr id="4" name="3 Flecha arriba">
            <a:hlinkClick r:id="rId3" action="ppaction://hlinksldjump"/>
          </p:cNvPr>
          <p:cNvSpPr/>
          <p:nvPr/>
        </p:nvSpPr>
        <p:spPr>
          <a:xfrm>
            <a:off x="8532440" y="5733256"/>
            <a:ext cx="288032" cy="5760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(19)</a:t>
            </a:r>
            <a:endParaRPr lang="es-CO" dirty="0"/>
          </a:p>
        </p:txBody>
      </p:sp>
      <p:sp>
        <p:nvSpPr>
          <p:cNvPr id="3" name="2 Marcador de contenido"/>
          <p:cNvSpPr>
            <a:spLocks noGrp="1"/>
          </p:cNvSpPr>
          <p:nvPr>
            <p:ph idx="1"/>
          </p:nvPr>
        </p:nvSpPr>
        <p:spPr/>
        <p:txBody>
          <a:bodyPr>
            <a:normAutofit fontScale="92500" lnSpcReduction="10000"/>
          </a:bodyPr>
          <a:lstStyle/>
          <a:p>
            <a:r>
              <a:rPr lang="es-CO" dirty="0" smtClean="0"/>
              <a:t>kernel o núcleo de Linux se podría definir como el corazón de este sistema operativo. Es el encargado de que el software y el hardware de tu ordenador puedan trabajar juntos. </a:t>
            </a:r>
          </a:p>
          <a:p>
            <a:r>
              <a:rPr lang="es-CO" dirty="0" smtClean="0"/>
              <a:t>Las </a:t>
            </a:r>
            <a:r>
              <a:rPr lang="es-CO" i="1" dirty="0" smtClean="0"/>
              <a:t>funciones mas importantes</a:t>
            </a:r>
            <a:r>
              <a:rPr lang="es-CO" dirty="0" smtClean="0"/>
              <a:t> del mismo, aunque no las únicas, son: </a:t>
            </a:r>
          </a:p>
          <a:p>
            <a:pPr>
              <a:buNone/>
            </a:pPr>
            <a:r>
              <a:rPr lang="es-CO" dirty="0" smtClean="0"/>
              <a:t>     - Administración de la memoria, para todos los programas en ejecución. </a:t>
            </a:r>
            <a:br>
              <a:rPr lang="es-CO" dirty="0" smtClean="0"/>
            </a:br>
            <a:r>
              <a:rPr lang="es-CO" dirty="0" smtClean="0"/>
              <a:t>- Administración del tiempo de procesador, que estos programas en ejecución utilizan. </a:t>
            </a:r>
            <a:br>
              <a:rPr lang="es-CO" dirty="0" smtClean="0"/>
            </a:br>
            <a:r>
              <a:rPr lang="es-CO" dirty="0" smtClean="0"/>
              <a:t>- Es el encargado de que podamos acceder a los periférico u elementos de nuestro ordenador de una manera cómoda.</a:t>
            </a:r>
            <a:br>
              <a:rPr lang="es-CO" dirty="0" smtClean="0"/>
            </a:br>
            <a:endParaRPr lang="es-CO" dirty="0" smtClean="0"/>
          </a:p>
          <a:p>
            <a:endParaRPr lang="es-CO" dirty="0"/>
          </a:p>
        </p:txBody>
      </p:sp>
      <p:sp>
        <p:nvSpPr>
          <p:cNvPr id="4" name="3 Flecha arriba">
            <a:hlinkClick r:id="rId3" action="ppaction://hlinksldjump"/>
          </p:cNvPr>
          <p:cNvSpPr/>
          <p:nvPr/>
        </p:nvSpPr>
        <p:spPr>
          <a:xfrm>
            <a:off x="8316416" y="5517232"/>
            <a:ext cx="288032" cy="5760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latin typeface="Algerian" pitchFamily="82" charset="0"/>
              </a:rPr>
              <a:t>Introducción</a:t>
            </a:r>
            <a:r>
              <a:rPr lang="es-CO" dirty="0" smtClean="0"/>
              <a:t> </a:t>
            </a:r>
            <a:endParaRPr lang="es-CO" dirty="0"/>
          </a:p>
        </p:txBody>
      </p:sp>
      <p:sp>
        <p:nvSpPr>
          <p:cNvPr id="3" name="2 Marcador de contenido"/>
          <p:cNvSpPr>
            <a:spLocks noGrp="1"/>
          </p:cNvSpPr>
          <p:nvPr>
            <p:ph idx="1"/>
          </p:nvPr>
        </p:nvSpPr>
        <p:spPr/>
        <p:txBody>
          <a:bodyPr>
            <a:normAutofit/>
          </a:bodyPr>
          <a:lstStyle/>
          <a:p>
            <a:r>
              <a:rPr lang="es-CO" sz="2800" dirty="0" smtClean="0">
                <a:latin typeface="Algerian" pitchFamily="82" charset="0"/>
              </a:rPr>
              <a:t> </a:t>
            </a:r>
            <a:r>
              <a:rPr lang="es-CO" sz="3600" dirty="0" smtClean="0">
                <a:latin typeface="+mj-lt"/>
              </a:rPr>
              <a:t>Con este proyecto se busca, dar a conocer conceptos habituales que se tienen en duda al manejar Linux y mejorar el rendimiento de los nuevos de  los  estudiantes con respecto a los nuevos conocimientos y los avances tecnológicos los cuales se actualizan muy a menudo.</a:t>
            </a:r>
            <a:endParaRPr lang="es-CO" sz="3600" dirty="0">
              <a:latin typeface="+mj-lt"/>
            </a:endParaRPr>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(20)</a:t>
            </a:r>
            <a:endParaRPr lang="es-CO" dirty="0"/>
          </a:p>
        </p:txBody>
      </p:sp>
      <p:sp>
        <p:nvSpPr>
          <p:cNvPr id="3" name="2 Marcador de contenido"/>
          <p:cNvSpPr>
            <a:spLocks noGrp="1"/>
          </p:cNvSpPr>
          <p:nvPr>
            <p:ph idx="1"/>
          </p:nvPr>
        </p:nvSpPr>
        <p:spPr/>
        <p:txBody>
          <a:bodyPr/>
          <a:lstStyle/>
          <a:p>
            <a:r>
              <a:rPr lang="es-CO" dirty="0" smtClean="0"/>
              <a:t>Solo es aconsejable usarlo para tareas de administrador, para trabajar como sistema no es recomendable hacerlo como </a:t>
            </a:r>
            <a:r>
              <a:rPr lang="es-CO" dirty="0" err="1" smtClean="0"/>
              <a:t>root</a:t>
            </a:r>
            <a:r>
              <a:rPr lang="es-CO" dirty="0" smtClean="0"/>
              <a:t> ya que se tiene acceso a todo el sistema y es muy fácil de estropear si no se sabe para que se usa.</a:t>
            </a:r>
          </a:p>
          <a:p>
            <a:pPr>
              <a:buNone/>
            </a:pPr>
            <a:endParaRPr lang="es-CO" dirty="0"/>
          </a:p>
        </p:txBody>
      </p:sp>
      <p:sp>
        <p:nvSpPr>
          <p:cNvPr id="4" name="3 Flecha arriba">
            <a:hlinkClick r:id="rId3" action="ppaction://hlinksldjump"/>
          </p:cNvPr>
          <p:cNvSpPr/>
          <p:nvPr/>
        </p:nvSpPr>
        <p:spPr>
          <a:xfrm>
            <a:off x="6804248" y="4365104"/>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(21)</a:t>
            </a:r>
            <a:endParaRPr lang="es-CO" dirty="0"/>
          </a:p>
        </p:txBody>
      </p:sp>
      <p:sp>
        <p:nvSpPr>
          <p:cNvPr id="3" name="2 Marcador de contenido"/>
          <p:cNvSpPr>
            <a:spLocks noGrp="1"/>
          </p:cNvSpPr>
          <p:nvPr>
            <p:ph idx="1"/>
          </p:nvPr>
        </p:nvSpPr>
        <p:spPr/>
        <p:txBody>
          <a:bodyPr>
            <a:normAutofit fontScale="92500" lnSpcReduction="20000"/>
          </a:bodyPr>
          <a:lstStyle/>
          <a:p>
            <a:r>
              <a:rPr lang="es-ES" dirty="0" smtClean="0"/>
              <a:t>Hay otras utilidades más vistosas y fáciles de usar e intuitivas ya que son bajo Windows, un ejemplo de éstas son en el control-panel de reda, el Yazte en Sus, el gestor de usuarios de , etc.</a:t>
            </a:r>
          </a:p>
          <a:p>
            <a:r>
              <a:rPr lang="es-ES" dirty="0" smtClean="0"/>
              <a:t>Hay que aclarar que si el campo de la clave encriptado del fichero /etc./pasad no contiene ningún valor, no será necesario la utilización de una clave para entrar en el sistema. Esto es totalmente desaconsejable por los problemas de seguridad que puede crear.</a:t>
            </a:r>
          </a:p>
          <a:p>
            <a:r>
              <a:rPr lang="es-ES" dirty="0" smtClean="0"/>
              <a:t>Sin embargo es útil, por ejemplo, cuando nos olvidamos de la clave de roto, la solución es arrancar con un disquete de rescate, luego montar la partición de Linux, y borrar la clave encriptado de la entrada de roto en el fichero /etc./pasad. Luego reiniciamos el equipo,</a:t>
            </a:r>
            <a:endParaRPr lang="es-CO" dirty="0"/>
          </a:p>
        </p:txBody>
      </p:sp>
      <p:sp>
        <p:nvSpPr>
          <p:cNvPr id="4" name="3 Flecha arriba">
            <a:hlinkClick r:id="rId3" action="ppaction://hlinksldjump"/>
          </p:cNvPr>
          <p:cNvSpPr/>
          <p:nvPr/>
        </p:nvSpPr>
        <p:spPr>
          <a:xfrm>
            <a:off x="8244408" y="5589240"/>
            <a:ext cx="360040" cy="72008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smtClean="0"/>
              <a:t>Respuesta (22)</a:t>
            </a:r>
            <a:endParaRPr lang="es-CO"/>
          </a:p>
        </p:txBody>
      </p:sp>
      <p:sp>
        <p:nvSpPr>
          <p:cNvPr id="3" name="2 Marcador de contenido"/>
          <p:cNvSpPr>
            <a:spLocks noGrp="1"/>
          </p:cNvSpPr>
          <p:nvPr>
            <p:ph idx="1"/>
          </p:nvPr>
        </p:nvSpPr>
        <p:spPr/>
        <p:txBody>
          <a:bodyPr>
            <a:normAutofit fontScale="92500" lnSpcReduction="10000"/>
          </a:bodyPr>
          <a:lstStyle/>
          <a:p>
            <a:r>
              <a:rPr lang="es-ES" dirty="0" smtClean="0"/>
              <a:t>Montar un sistema de ficheros/dispositivo a nivel usuario no es más que hacerlo disponible en el árbol de directorios de nuestro sistema. Como ya sabéis, en Linux vemos todos los sistemas de ficheros/dispositivos en un sólo árbol de directorios, no existen letras a:, c:, etc., de esta manera nos da igual que el contenido de un directorio sea un sistema de ficheros ms dos, va, ext2, se encuentre en diferentes discos/particiones, esté en una máquina remota, etc. Esta abstracción tiene un inconveniente, hay que montarlo, es decir, indicarle al cerner de Linux que a través del directorio XXXX, accedemos al sistema de ficheros/dispositivo yin. Esto se hace con el comando monte (</a:t>
            </a:r>
            <a:r>
              <a:rPr lang="es-ES" i="1" dirty="0" smtClean="0"/>
              <a:t>mano monte</a:t>
            </a:r>
            <a:r>
              <a:rPr lang="es-ES" dirty="0" smtClean="0"/>
              <a:t>, para detalles).</a:t>
            </a:r>
          </a:p>
          <a:p>
            <a:pPr>
              <a:buNone/>
            </a:pPr>
            <a:endParaRPr lang="es-ES" dirty="0" smtClean="0"/>
          </a:p>
          <a:p>
            <a:endParaRPr lang="es-CO" dirty="0" smtClean="0"/>
          </a:p>
          <a:p>
            <a:endParaRPr lang="es-CO" dirty="0"/>
          </a:p>
        </p:txBody>
      </p:sp>
      <p:sp>
        <p:nvSpPr>
          <p:cNvPr id="4" name="3 Flecha arriba">
            <a:hlinkClick r:id="rId3" action="ppaction://hlinksldjump"/>
          </p:cNvPr>
          <p:cNvSpPr/>
          <p:nvPr/>
        </p:nvSpPr>
        <p:spPr>
          <a:xfrm>
            <a:off x="8460432" y="5805264"/>
            <a:ext cx="360040" cy="64807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(23)</a:t>
            </a:r>
            <a:endParaRPr lang="es-ES" dirty="0"/>
          </a:p>
        </p:txBody>
      </p:sp>
      <p:sp>
        <p:nvSpPr>
          <p:cNvPr id="3" name="2 Marcador de contenido"/>
          <p:cNvSpPr>
            <a:spLocks noGrp="1"/>
          </p:cNvSpPr>
          <p:nvPr>
            <p:ph idx="1"/>
          </p:nvPr>
        </p:nvSpPr>
        <p:spPr/>
        <p:txBody>
          <a:bodyPr>
            <a:normAutofit fontScale="92500" lnSpcReduction="10000"/>
          </a:bodyPr>
          <a:lstStyle/>
          <a:p>
            <a:r>
              <a:rPr lang="es-ES" dirty="0" smtClean="0"/>
              <a:t>Los ficheros tal no son ficheros comprimidos, sino empaquetados. Tal es un empaquetador, es decir, es algo parecido a un compresor como aj o Zip, pero sin compresión. Se dedica a incluir todos los ficheros juntos en el mismo archivo, preservando las estructuras de directorios y permisos de los mismos. Como veremos, lo podremos comprimir gracias al programa Zip. </a:t>
            </a:r>
          </a:p>
          <a:p>
            <a:r>
              <a:rPr lang="es-ES" dirty="0" smtClean="0"/>
              <a:t>Hay 2 operaciones básicas con tal: empaquetado y desempaquetado. Si estamos en un directorio y queremos empaquetar todos los ficheros de este directorio y los que cuelgan de él, basta con ejecutar la orden: </a:t>
            </a:r>
          </a:p>
          <a:p>
            <a:r>
              <a:rPr lang="es-ES" dirty="0" smtClean="0"/>
              <a:t>tal -cf. fichero.tar *</a:t>
            </a:r>
          </a:p>
          <a:p>
            <a:endParaRPr lang="es-ES" dirty="0"/>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(24)</a:t>
            </a:r>
            <a:endParaRPr lang="es-ES" dirty="0"/>
          </a:p>
        </p:txBody>
      </p:sp>
      <p:sp>
        <p:nvSpPr>
          <p:cNvPr id="3" name="2 Marcador de contenido"/>
          <p:cNvSpPr>
            <a:spLocks noGrp="1"/>
          </p:cNvSpPr>
          <p:nvPr>
            <p:ph idx="1"/>
          </p:nvPr>
        </p:nvSpPr>
        <p:spPr/>
        <p:txBody>
          <a:bodyPr>
            <a:normAutofit lnSpcReduction="10000"/>
          </a:bodyPr>
          <a:lstStyle/>
          <a:p>
            <a:r>
              <a:rPr lang="es-ES" dirty="0" smtClean="0"/>
              <a:t>En este corto articulo tratamos el tema de como cambiar los permisos de ficheros y directorios en nuestro sistema Linux. Todo los comandos y ejemplos que se citan deben ejecutarse desde la línea de comandos en una terminal. También decir que existen programas en modo grafico donde se puede conseguir lo mismo que aquí se explica a golpe de ratón.</a:t>
            </a:r>
          </a:p>
          <a:p>
            <a:r>
              <a:rPr lang="es-ES" dirty="0" smtClean="0"/>
              <a:t>Lo primero que hay que decir es que para conseguir toda la información sobre los comandos involucrados en el tema de permisos podéis consultar los comandos mano chamad, mano con y mano charpa.</a:t>
            </a:r>
            <a:endParaRPr lang="es-ES" dirty="0"/>
          </a:p>
        </p:txBody>
      </p:sp>
      <p:sp>
        <p:nvSpPr>
          <p:cNvPr id="4" name="3 Flecha arriba">
            <a:hlinkClick r:id="rId3" action="ppaction://hlinksldjump"/>
          </p:cNvPr>
          <p:cNvSpPr/>
          <p:nvPr/>
        </p:nvSpPr>
        <p:spPr>
          <a:xfrm>
            <a:off x="8316416" y="5373216"/>
            <a:ext cx="288032" cy="72008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(25) </a:t>
            </a:r>
            <a:endParaRPr lang="es-ES" dirty="0"/>
          </a:p>
        </p:txBody>
      </p:sp>
      <p:sp>
        <p:nvSpPr>
          <p:cNvPr id="3" name="2 Marcador de contenido"/>
          <p:cNvSpPr>
            <a:spLocks noGrp="1"/>
          </p:cNvSpPr>
          <p:nvPr>
            <p:ph idx="1"/>
          </p:nvPr>
        </p:nvSpPr>
        <p:spPr/>
        <p:txBody>
          <a:bodyPr>
            <a:normAutofit fontScale="85000" lnSpcReduction="20000"/>
          </a:bodyPr>
          <a:lstStyle/>
          <a:p>
            <a:r>
              <a:rPr lang="es-ES" dirty="0" smtClean="0"/>
              <a:t>cuando enciendo mi computadora la dejo bajando algo de internet, apago el monitor y entonces al cabo de un lapso de tiempo regreso y cuando enciendo el monitor esta como si no estuviera recibiendo señal de video, las opciones de energía están todas habilitadas para estar siempre encendido, entonces cuando apago la PC vuelve todo a la normalidad, quiero saber por q hace eso, por q aunque apague el monitor y dejo el CPU encendido tiene q seguir funcionando todo normal..ayuda por favor tengo Windows 7 ultímate..AMD Phnom ll X2 4gb de RAM y una envidia 9800 gta.</a:t>
            </a:r>
          </a:p>
          <a:p>
            <a:r>
              <a:rPr lang="es-ES" dirty="0" smtClean="0"/>
              <a:t>hace 8 meses </a:t>
            </a:r>
          </a:p>
          <a:p>
            <a:r>
              <a:rPr lang="es-ES" b="1" dirty="0" smtClean="0"/>
              <a:t>Información adicional</a:t>
            </a:r>
          </a:p>
          <a:p>
            <a:r>
              <a:rPr lang="es-ES" dirty="0" smtClean="0"/>
              <a:t>la configuración de energía esta para estar siempre encendida, la copia no es legal, entonces si dejo de usar la PC por un lapso de tiempo pasa eso?</a:t>
            </a:r>
          </a:p>
          <a:p>
            <a:r>
              <a:rPr lang="es-ES" dirty="0" smtClean="0"/>
              <a:t>hace 8 meses</a:t>
            </a:r>
            <a:endParaRPr lang="es-ES" dirty="0"/>
          </a:p>
        </p:txBody>
      </p:sp>
      <p:sp>
        <p:nvSpPr>
          <p:cNvPr id="4" name="3 Flecha arriba">
            <a:hlinkClick r:id="rId3" action="ppaction://hlinksldjump"/>
          </p:cNvPr>
          <p:cNvSpPr/>
          <p:nvPr/>
        </p:nvSpPr>
        <p:spPr>
          <a:xfrm>
            <a:off x="8100392" y="5445224"/>
            <a:ext cx="432048" cy="79208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(26)</a:t>
            </a:r>
            <a:endParaRPr lang="es-ES" dirty="0"/>
          </a:p>
        </p:txBody>
      </p:sp>
      <p:sp>
        <p:nvSpPr>
          <p:cNvPr id="3" name="2 Marcador de contenido"/>
          <p:cNvSpPr>
            <a:spLocks noGrp="1"/>
          </p:cNvSpPr>
          <p:nvPr>
            <p:ph idx="1"/>
          </p:nvPr>
        </p:nvSpPr>
        <p:spPr/>
        <p:txBody>
          <a:bodyPr>
            <a:normAutofit fontScale="92500" lnSpcReduction="10000"/>
          </a:bodyPr>
          <a:lstStyle/>
          <a:p>
            <a:r>
              <a:rPr lang="es-ES" b="1" dirty="0" smtClean="0"/>
              <a:t>Orígenes de X</a:t>
            </a:r>
          </a:p>
          <a:p>
            <a:r>
              <a:rPr lang="es-ES" dirty="0" smtClean="0"/>
              <a:t>Vamos a dar un concepto sencillo de X Windows y luego lo ampliaremos. El sistema X Windows es un método grafico y distribuido para trabajar. Y ahora veremos por que. El X Windows Sistema es prácticamente el estándar de los entornos gráficos para usuarios de Unix, pero no es solo eso, es un completo sistema para redes que permite ejecutar aplicaciones X desde una computadora en la otra parte del globo de donde se encuentra el servidor, a través de Internet.</a:t>
            </a:r>
          </a:p>
          <a:p>
            <a:r>
              <a:rPr lang="es-ES" dirty="0" smtClean="0"/>
              <a:t>Primero lo primero. El consorcio de tecnología X requiere que se usen los siguientes nombres cuando se refiere al sistema X Windows</a:t>
            </a:r>
          </a:p>
          <a:p>
            <a:endParaRPr lang="es-ES" dirty="0"/>
          </a:p>
        </p:txBody>
      </p:sp>
      <p:sp>
        <p:nvSpPr>
          <p:cNvPr id="4" name="3 Flecha arriba">
            <a:hlinkClick r:id="rId3" action="ppaction://hlinksldjump"/>
          </p:cNvPr>
          <p:cNvSpPr/>
          <p:nvPr/>
        </p:nvSpPr>
        <p:spPr>
          <a:xfrm>
            <a:off x="7884368" y="5661248"/>
            <a:ext cx="360040" cy="79208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(27)</a:t>
            </a:r>
            <a:endParaRPr lang="es-ES" dirty="0"/>
          </a:p>
        </p:txBody>
      </p:sp>
      <p:sp>
        <p:nvSpPr>
          <p:cNvPr id="3" name="2 Marcador de contenido"/>
          <p:cNvSpPr>
            <a:spLocks noGrp="1"/>
          </p:cNvSpPr>
          <p:nvPr>
            <p:ph idx="1"/>
          </p:nvPr>
        </p:nvSpPr>
        <p:spPr/>
        <p:txBody>
          <a:bodyPr>
            <a:normAutofit/>
          </a:bodyPr>
          <a:lstStyle/>
          <a:p>
            <a:pPr>
              <a:buNone/>
            </a:pPr>
            <a:endParaRPr lang="es-ES" dirty="0"/>
          </a:p>
        </p:txBody>
      </p:sp>
      <p:sp>
        <p:nvSpPr>
          <p:cNvPr id="4" name="3 Flecha arriba">
            <a:hlinkClick r:id="rId4" action="ppaction://hlinksldjump"/>
          </p:cNvPr>
          <p:cNvSpPr/>
          <p:nvPr/>
        </p:nvSpPr>
        <p:spPr>
          <a:xfrm>
            <a:off x="8028384" y="5229200"/>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(28)</a:t>
            </a:r>
            <a:endParaRPr lang="es-ES" dirty="0"/>
          </a:p>
        </p:txBody>
      </p:sp>
      <p:sp>
        <p:nvSpPr>
          <p:cNvPr id="3" name="2 Marcador de contenido"/>
          <p:cNvSpPr>
            <a:spLocks noGrp="1"/>
          </p:cNvSpPr>
          <p:nvPr>
            <p:ph idx="1"/>
          </p:nvPr>
        </p:nvSpPr>
        <p:spPr/>
        <p:txBody>
          <a:bodyPr>
            <a:normAutofit fontScale="92500" lnSpcReduction="10000"/>
          </a:bodyPr>
          <a:lstStyle/>
          <a:p>
            <a:r>
              <a:rPr lang="es-ES" dirty="0" smtClean="0"/>
              <a:t>En el fichero /etc./X11/XF86Config en la sección </a:t>
            </a:r>
            <a:r>
              <a:rPr lang="es-ES" dirty="0" err="1" smtClean="0"/>
              <a:t>screen</a:t>
            </a:r>
            <a:r>
              <a:rPr lang="es-ES" dirty="0" smtClean="0"/>
              <a:t> correspondiente al servidor que se está utilizando actualmente, en la subsunción Desplaye correspondiente a la Deputa en que estemos trabajando, buscamos la </a:t>
            </a:r>
            <a:r>
              <a:rPr lang="es-ES" dirty="0" err="1" smtClean="0"/>
              <a:t>linea</a:t>
            </a:r>
            <a:r>
              <a:rPr lang="es-ES" dirty="0" smtClean="0"/>
              <a:t>: </a:t>
            </a:r>
          </a:p>
          <a:p>
            <a:r>
              <a:rPr lang="es-ES" dirty="0" smtClean="0"/>
              <a:t>Modos "resolución_1" "resolución_2"...</a:t>
            </a:r>
          </a:p>
          <a:p>
            <a:r>
              <a:rPr lang="es-ES" dirty="0" smtClean="0"/>
              <a:t>Un ejemplo: </a:t>
            </a:r>
          </a:p>
          <a:p>
            <a:r>
              <a:rPr lang="es-ES" dirty="0" smtClean="0"/>
              <a:t>Modos "1024x768" "800x600" "640x480" "320x200"</a:t>
            </a:r>
          </a:p>
          <a:p>
            <a:r>
              <a:rPr lang="es-ES" dirty="0" smtClean="0"/>
              <a:t>Entonces ponemos la resolución que queramos que sea por defecto de primera. Estas resoluciones puestas aquí son entre las que podremos cambiar si queremos al pulsar CRL+ Alta+ '+' ó </a:t>
            </a:r>
            <a:r>
              <a:rPr lang="es-ES" dirty="0" err="1" smtClean="0"/>
              <a:t>Ctrl+Alt</a:t>
            </a:r>
            <a:r>
              <a:rPr lang="es-ES" dirty="0" smtClean="0"/>
              <a:t>+'-', una vez arrancado Windows.</a:t>
            </a:r>
            <a:endParaRPr lang="es-ES" dirty="0"/>
          </a:p>
        </p:txBody>
      </p:sp>
      <p:sp>
        <p:nvSpPr>
          <p:cNvPr id="4" name="3 Flecha arriba">
            <a:hlinkClick r:id="rId3" action="ppaction://hlinksldjump"/>
          </p:cNvPr>
          <p:cNvSpPr/>
          <p:nvPr/>
        </p:nvSpPr>
        <p:spPr>
          <a:xfrm>
            <a:off x="8100392" y="5949280"/>
            <a:ext cx="432048" cy="57606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(29)</a:t>
            </a:r>
            <a:endParaRPr lang="es-ES" dirty="0"/>
          </a:p>
        </p:txBody>
      </p:sp>
      <p:sp>
        <p:nvSpPr>
          <p:cNvPr id="3" name="2 Marcador de contenido"/>
          <p:cNvSpPr>
            <a:spLocks noGrp="1"/>
          </p:cNvSpPr>
          <p:nvPr>
            <p:ph idx="1"/>
          </p:nvPr>
        </p:nvSpPr>
        <p:spPr/>
        <p:txBody>
          <a:bodyPr/>
          <a:lstStyle/>
          <a:p>
            <a:r>
              <a:rPr lang="es-CO" dirty="0" smtClean="0"/>
              <a:t>En el fichero /etc./X11/XF86Config, en la sección </a:t>
            </a:r>
            <a:r>
              <a:rPr lang="es-CO" dirty="0" err="1" smtClean="0"/>
              <a:t>screen</a:t>
            </a:r>
            <a:r>
              <a:rPr lang="es-CO" dirty="0" smtClean="0"/>
              <a:t> correspondiente al servidor que se esta� utilizando actualmente, en la subsection Display correspondiente a la </a:t>
            </a:r>
            <a:r>
              <a:rPr lang="es-CO" dirty="0" err="1" smtClean="0"/>
              <a:t>Depth</a:t>
            </a:r>
            <a:r>
              <a:rPr lang="es-CO" dirty="0" smtClean="0"/>
              <a:t> en que estemos trabajando, añadimos la línea: </a:t>
            </a:r>
          </a:p>
          <a:p>
            <a:r>
              <a:rPr lang="es-CO" dirty="0" smtClean="0"/>
              <a:t>Virtual tamaño por tamaño y # en pixeles Un ejemplo: Virtual 1024 768 Hay que puntualizar que si existe una resolución definida de Medes mayor que el escritorio virtual, esta no se podrá utilizar. Resumiendo, no se puede tener una resolución de trabajo mayor que el escritorio virtual. </a:t>
            </a:r>
            <a:endParaRPr lang="es-ES" dirty="0"/>
          </a:p>
        </p:txBody>
      </p:sp>
      <p:sp>
        <p:nvSpPr>
          <p:cNvPr id="4" name="3 Flecha arriba">
            <a:hlinkClick r:id="rId3" action="ppaction://hlinksldjump"/>
          </p:cNvPr>
          <p:cNvSpPr/>
          <p:nvPr/>
        </p:nvSpPr>
        <p:spPr>
          <a:xfrm>
            <a:off x="8100392" y="5445224"/>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CO" dirty="0" smtClean="0"/>
              <a:t>Tabla de contenido</a:t>
            </a:r>
            <a:endParaRPr lang="es-CO" dirty="0"/>
          </a:p>
        </p:txBody>
      </p:sp>
      <p:sp>
        <p:nvSpPr>
          <p:cNvPr id="5" name="4 Marcador de contenido"/>
          <p:cNvSpPr>
            <a:spLocks noGrp="1"/>
          </p:cNvSpPr>
          <p:nvPr>
            <p:ph idx="1"/>
          </p:nvPr>
        </p:nvSpPr>
        <p:spPr/>
        <p:txBody>
          <a:bodyPr numCol="4">
            <a:normAutofit fontScale="92500" lnSpcReduction="20000"/>
          </a:bodyPr>
          <a:lstStyle/>
          <a:p>
            <a:r>
              <a:rPr lang="es-CO" dirty="0" smtClean="0">
                <a:hlinkClick r:id="rId3" action="ppaction://hlinksldjump"/>
              </a:rPr>
              <a:t>1</a:t>
            </a:r>
            <a:endParaRPr lang="es-CO" dirty="0" smtClean="0"/>
          </a:p>
          <a:p>
            <a:r>
              <a:rPr lang="es-CO" dirty="0" smtClean="0">
                <a:hlinkClick r:id="rId3" action="ppaction://hlinksldjump"/>
              </a:rPr>
              <a:t>2</a:t>
            </a:r>
            <a:endParaRPr lang="es-CO" dirty="0" smtClean="0"/>
          </a:p>
          <a:p>
            <a:r>
              <a:rPr lang="es-CO" dirty="0" smtClean="0">
                <a:hlinkClick r:id="rId4" action="ppaction://hlinksldjump"/>
              </a:rPr>
              <a:t>3</a:t>
            </a:r>
            <a:endParaRPr lang="es-CO" dirty="0" smtClean="0"/>
          </a:p>
          <a:p>
            <a:r>
              <a:rPr lang="es-CO" dirty="0" smtClean="0">
                <a:hlinkClick r:id="rId5" action="ppaction://hlinksldjump"/>
              </a:rPr>
              <a:t>4</a:t>
            </a:r>
            <a:endParaRPr lang="es-CO" dirty="0" smtClean="0"/>
          </a:p>
          <a:p>
            <a:r>
              <a:rPr lang="es-CO" dirty="0" smtClean="0">
                <a:hlinkClick r:id="rId6" action="ppaction://hlinksldjump"/>
              </a:rPr>
              <a:t>5</a:t>
            </a:r>
            <a:endParaRPr lang="es-CO" dirty="0" smtClean="0"/>
          </a:p>
          <a:p>
            <a:r>
              <a:rPr lang="es-CO" dirty="0" smtClean="0">
                <a:hlinkClick r:id="rId7" action="ppaction://hlinksldjump"/>
              </a:rPr>
              <a:t>6</a:t>
            </a:r>
            <a:endParaRPr lang="es-CO" dirty="0" smtClean="0"/>
          </a:p>
          <a:p>
            <a:r>
              <a:rPr lang="es-CO" dirty="0" smtClean="0">
                <a:hlinkClick r:id="rId8" action="ppaction://hlinksldjump"/>
              </a:rPr>
              <a:t>7</a:t>
            </a:r>
            <a:endParaRPr lang="es-CO" dirty="0" smtClean="0"/>
          </a:p>
          <a:p>
            <a:r>
              <a:rPr lang="es-CO" dirty="0" smtClean="0">
                <a:hlinkClick r:id="rId9" action="ppaction://hlinksldjump"/>
              </a:rPr>
              <a:t>8</a:t>
            </a:r>
            <a:endParaRPr lang="es-CO" dirty="0" smtClean="0"/>
          </a:p>
          <a:p>
            <a:r>
              <a:rPr lang="es-CO" dirty="0" smtClean="0">
                <a:hlinkClick r:id="rId9" action="ppaction://hlinksldjump"/>
              </a:rPr>
              <a:t>9</a:t>
            </a:r>
            <a:endParaRPr lang="es-CO" dirty="0" smtClean="0"/>
          </a:p>
          <a:p>
            <a:r>
              <a:rPr lang="es-CO" dirty="0" smtClean="0">
                <a:hlinkClick r:id="rId10" action="ppaction://hlinksldjump"/>
              </a:rPr>
              <a:t>10</a:t>
            </a:r>
            <a:endParaRPr lang="es-CO" dirty="0" smtClean="0"/>
          </a:p>
          <a:p>
            <a:r>
              <a:rPr lang="es-CO" dirty="0" smtClean="0">
                <a:hlinkClick r:id="rId11" action="ppaction://hlinksldjump"/>
              </a:rPr>
              <a:t>11</a:t>
            </a:r>
            <a:endParaRPr lang="es-CO" dirty="0" smtClean="0"/>
          </a:p>
          <a:p>
            <a:r>
              <a:rPr lang="es-CO" dirty="0" smtClean="0">
                <a:hlinkClick r:id="rId12" action="ppaction://hlinksldjump"/>
              </a:rPr>
              <a:t>12</a:t>
            </a:r>
            <a:endParaRPr lang="es-CO" dirty="0" smtClean="0"/>
          </a:p>
          <a:p>
            <a:r>
              <a:rPr lang="es-CO" dirty="0" smtClean="0">
                <a:hlinkClick r:id="rId13" action="ppaction://hlinksldjump"/>
              </a:rPr>
              <a:t>13</a:t>
            </a:r>
            <a:endParaRPr lang="es-CO" dirty="0" smtClean="0"/>
          </a:p>
          <a:p>
            <a:r>
              <a:rPr lang="es-CO" dirty="0" smtClean="0">
                <a:hlinkClick r:id="rId14" action="ppaction://hlinksldjump"/>
              </a:rPr>
              <a:t>14</a:t>
            </a:r>
            <a:endParaRPr lang="es-CO" dirty="0" smtClean="0"/>
          </a:p>
          <a:p>
            <a:r>
              <a:rPr lang="es-CO" dirty="0" smtClean="0">
                <a:hlinkClick r:id="rId14" action="ppaction://hlinksldjump"/>
              </a:rPr>
              <a:t>15</a:t>
            </a:r>
            <a:endParaRPr lang="es-CO" dirty="0" smtClean="0"/>
          </a:p>
          <a:p>
            <a:r>
              <a:rPr lang="es-CO" dirty="0" smtClean="0">
                <a:hlinkClick r:id="rId15" action="ppaction://hlinksldjump"/>
              </a:rPr>
              <a:t>16</a:t>
            </a:r>
            <a:endParaRPr lang="es-CO" dirty="0" smtClean="0"/>
          </a:p>
          <a:p>
            <a:r>
              <a:rPr lang="es-CO" dirty="0" smtClean="0">
                <a:hlinkClick r:id="rId16" action="ppaction://hlinksldjump"/>
              </a:rPr>
              <a:t>17</a:t>
            </a:r>
            <a:endParaRPr lang="es-CO" dirty="0" smtClean="0"/>
          </a:p>
          <a:p>
            <a:r>
              <a:rPr lang="es-CO" dirty="0" smtClean="0">
                <a:hlinkClick r:id="rId17" action="ppaction://hlinksldjump"/>
              </a:rPr>
              <a:t>18</a:t>
            </a:r>
            <a:endParaRPr lang="es-CO" dirty="0" smtClean="0"/>
          </a:p>
          <a:p>
            <a:r>
              <a:rPr lang="es-CO" dirty="0" smtClean="0">
                <a:hlinkClick r:id="rId18" action="ppaction://hlinksldjump"/>
              </a:rPr>
              <a:t>19</a:t>
            </a:r>
            <a:endParaRPr lang="es-CO" dirty="0" smtClean="0"/>
          </a:p>
          <a:p>
            <a:r>
              <a:rPr lang="es-CO" dirty="0" smtClean="0">
                <a:hlinkClick r:id="rId19" action="ppaction://hlinksldjump"/>
              </a:rPr>
              <a:t>20</a:t>
            </a:r>
            <a:endParaRPr lang="es-CO" dirty="0" smtClean="0"/>
          </a:p>
          <a:p>
            <a:r>
              <a:rPr lang="es-CO" dirty="0" smtClean="0">
                <a:hlinkClick r:id="rId20" action="ppaction://hlinksldjump"/>
              </a:rPr>
              <a:t>21</a:t>
            </a:r>
            <a:endParaRPr lang="es-CO" dirty="0" smtClean="0"/>
          </a:p>
          <a:p>
            <a:r>
              <a:rPr lang="es-CO" dirty="0" smtClean="0">
                <a:hlinkClick r:id="rId21" action="ppaction://hlinksldjump"/>
              </a:rPr>
              <a:t>22</a:t>
            </a:r>
            <a:endParaRPr lang="es-CO" dirty="0" smtClean="0"/>
          </a:p>
          <a:p>
            <a:r>
              <a:rPr lang="es-CO" dirty="0" smtClean="0">
                <a:hlinkClick r:id="rId22" action="ppaction://hlinksldjump"/>
              </a:rPr>
              <a:t>23</a:t>
            </a:r>
            <a:endParaRPr lang="es-CO" dirty="0" smtClean="0"/>
          </a:p>
          <a:p>
            <a:r>
              <a:rPr lang="es-CO" dirty="0" smtClean="0">
                <a:hlinkClick r:id="rId23" action="ppaction://hlinksldjump"/>
              </a:rPr>
              <a:t>24</a:t>
            </a:r>
            <a:endParaRPr lang="es-CO" dirty="0" smtClean="0"/>
          </a:p>
          <a:p>
            <a:r>
              <a:rPr lang="es-CO" dirty="0" smtClean="0">
                <a:hlinkClick r:id="rId24" action="ppaction://hlinksldjump"/>
              </a:rPr>
              <a:t>25</a:t>
            </a:r>
            <a:endParaRPr lang="es-CO" dirty="0" smtClean="0"/>
          </a:p>
          <a:p>
            <a:r>
              <a:rPr lang="es-CO" dirty="0" smtClean="0">
                <a:hlinkClick r:id="rId25" action="ppaction://hlinksldjump"/>
              </a:rPr>
              <a:t>26</a:t>
            </a:r>
            <a:endParaRPr lang="es-CO" dirty="0" smtClean="0"/>
          </a:p>
          <a:p>
            <a:r>
              <a:rPr lang="es-CO" dirty="0" smtClean="0">
                <a:hlinkClick r:id="rId26" action="ppaction://hlinksldjump"/>
              </a:rPr>
              <a:t>27</a:t>
            </a:r>
            <a:endParaRPr lang="es-CO" dirty="0" smtClean="0"/>
          </a:p>
          <a:p>
            <a:r>
              <a:rPr lang="es-CO" dirty="0" smtClean="0">
                <a:hlinkClick r:id="rId27" action="ppaction://hlinksldjump"/>
              </a:rPr>
              <a:t>28</a:t>
            </a:r>
            <a:endParaRPr lang="es-CO" dirty="0" smtClean="0"/>
          </a:p>
          <a:p>
            <a:r>
              <a:rPr lang="es-CO" dirty="0" smtClean="0">
                <a:hlinkClick r:id="rId28" action="ppaction://hlinksldjump"/>
              </a:rPr>
              <a:t>29</a:t>
            </a:r>
            <a:endParaRPr lang="es-CO" dirty="0" smtClean="0"/>
          </a:p>
          <a:p>
            <a:r>
              <a:rPr lang="es-CO" dirty="0" smtClean="0">
                <a:hlinkClick r:id="rId29" action="ppaction://hlinksldjump"/>
              </a:rPr>
              <a:t>30</a:t>
            </a:r>
            <a:endParaRPr lang="es-CO" dirty="0" smtClean="0"/>
          </a:p>
          <a:p>
            <a:r>
              <a:rPr lang="es-CO" dirty="0" smtClean="0">
                <a:hlinkClick r:id="rId30" action="ppaction://hlinksldjump"/>
              </a:rPr>
              <a:t>31</a:t>
            </a:r>
            <a:endParaRPr lang="es-CO" dirty="0" smtClean="0"/>
          </a:p>
          <a:p>
            <a:r>
              <a:rPr lang="es-CO" dirty="0" smtClean="0">
                <a:hlinkClick r:id="rId31" action="ppaction://hlinksldjump"/>
              </a:rPr>
              <a:t>32</a:t>
            </a:r>
            <a:endParaRPr lang="es-CO" dirty="0" smtClean="0"/>
          </a:p>
          <a:p>
            <a:r>
              <a:rPr lang="es-CO" dirty="0" smtClean="0">
                <a:hlinkClick r:id="rId32" action="ppaction://hlinksldjump"/>
              </a:rPr>
              <a:t>33</a:t>
            </a:r>
            <a:endParaRPr lang="es-CO" dirty="0" smtClean="0"/>
          </a:p>
          <a:p>
            <a:r>
              <a:rPr lang="es-CO" dirty="0" smtClean="0">
                <a:hlinkClick r:id="rId33" action="ppaction://hlinksldjump"/>
              </a:rPr>
              <a:t>34</a:t>
            </a:r>
            <a:endParaRPr lang="es-CO" dirty="0" smtClean="0"/>
          </a:p>
          <a:p>
            <a:r>
              <a:rPr lang="es-CO" dirty="0" smtClean="0">
                <a:hlinkClick r:id="rId34" action="ppaction://hlinksldjump"/>
              </a:rPr>
              <a:t>35</a:t>
            </a:r>
            <a:endParaRPr lang="es-CO" dirty="0" smtClean="0"/>
          </a:p>
          <a:p>
            <a:r>
              <a:rPr lang="es-CO" dirty="0" smtClean="0">
                <a:hlinkClick r:id="rId35" action="ppaction://hlinksldjump"/>
              </a:rPr>
              <a:t>36</a:t>
            </a:r>
            <a:endParaRPr lang="es-CO" dirty="0" smtClean="0"/>
          </a:p>
          <a:p>
            <a:r>
              <a:rPr lang="es-CO" dirty="0" smtClean="0">
                <a:hlinkClick r:id="rId36" action="ppaction://hlinksldjump"/>
              </a:rPr>
              <a:t>37</a:t>
            </a:r>
            <a:endParaRPr lang="es-CO" dirty="0" smtClean="0"/>
          </a:p>
          <a:p>
            <a:r>
              <a:rPr lang="es-CO" dirty="0" smtClean="0">
                <a:hlinkClick r:id="rId37" action="ppaction://hlinksldjump"/>
              </a:rPr>
              <a:t>38</a:t>
            </a:r>
            <a:endParaRPr lang="es-CO" dirty="0" smtClean="0"/>
          </a:p>
          <a:p>
            <a:r>
              <a:rPr lang="es-CO" dirty="0" smtClean="0">
                <a:hlinkClick r:id="rId38" action="ppaction://hlinksldjump"/>
              </a:rPr>
              <a:t>39</a:t>
            </a:r>
            <a:endParaRPr lang="es-CO" dirty="0" smtClean="0"/>
          </a:p>
          <a:p>
            <a:r>
              <a:rPr lang="es-CO" dirty="0" smtClean="0">
                <a:hlinkClick r:id="rId39" action="ppaction://hlinksldjump"/>
              </a:rPr>
              <a:t>40</a:t>
            </a:r>
            <a:endParaRPr lang="es-CO" dirty="0" smtClean="0"/>
          </a:p>
          <a:p>
            <a:r>
              <a:rPr lang="es-CO" dirty="0" smtClean="0">
                <a:hlinkClick r:id="rId40" action="ppaction://hlinksldjump"/>
              </a:rPr>
              <a:t>41</a:t>
            </a:r>
            <a:endParaRPr lang="es-CO" dirty="0" smtClean="0"/>
          </a:p>
          <a:p>
            <a:r>
              <a:rPr lang="es-CO" dirty="0" smtClean="0">
                <a:hlinkClick r:id="rId41" action="ppaction://hlinksldjump"/>
              </a:rPr>
              <a:t>42</a:t>
            </a:r>
            <a:endParaRPr lang="es-CO" dirty="0" smtClean="0"/>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(30)</a:t>
            </a:r>
            <a:endParaRPr lang="es-ES" dirty="0"/>
          </a:p>
        </p:txBody>
      </p:sp>
      <p:sp>
        <p:nvSpPr>
          <p:cNvPr id="3" name="2 Marcador de contenido"/>
          <p:cNvSpPr>
            <a:spLocks noGrp="1"/>
          </p:cNvSpPr>
          <p:nvPr>
            <p:ph idx="1"/>
          </p:nvPr>
        </p:nvSpPr>
        <p:spPr>
          <a:xfrm>
            <a:off x="755576" y="2204864"/>
            <a:ext cx="7931224" cy="3921299"/>
          </a:xfrm>
        </p:spPr>
        <p:txBody>
          <a:bodyPr>
            <a:normAutofit fontScale="25000" lnSpcReduction="20000"/>
          </a:bodyPr>
          <a:lstStyle/>
          <a:p>
            <a:r>
              <a:rPr lang="es-ES" sz="8000" dirty="0" smtClean="0"/>
              <a:t>Hay dos maneras: </a:t>
            </a:r>
          </a:p>
          <a:p>
            <a:r>
              <a:rPr lang="es-ES" sz="8000" dirty="0" smtClean="0"/>
              <a:t>Mediante la línea de comandos: </a:t>
            </a:r>
          </a:p>
          <a:p>
            <a:r>
              <a:rPr lang="es-ES" sz="8000" dirty="0" smtClean="0"/>
              <a:t>[</a:t>
            </a:r>
            <a:r>
              <a:rPr lang="es-ES" sz="8000" dirty="0" err="1" smtClean="0"/>
              <a:t>user@localhost</a:t>
            </a:r>
            <a:r>
              <a:rPr lang="es-ES" sz="8000" dirty="0" smtClean="0"/>
              <a:t>]# sarta --bpd resolución (dónde resolución es 8, 16,24 ó 32) </a:t>
            </a:r>
          </a:p>
          <a:p>
            <a:r>
              <a:rPr lang="es-ES" sz="8000" dirty="0" smtClean="0"/>
              <a:t>Mediante el fichero de configuración:</a:t>
            </a:r>
            <a:br>
              <a:rPr lang="es-ES" sz="8000" dirty="0" smtClean="0"/>
            </a:br>
            <a:r>
              <a:rPr lang="es-ES" sz="8000" dirty="0" smtClean="0"/>
              <a:t>En el fichero /etc./X11/XF86Config, en la sección creen correspondiente al servidor que se está utilizando actualmente, añadimos la línea: </a:t>
            </a:r>
          </a:p>
          <a:p>
            <a:r>
              <a:rPr lang="es-ES" sz="8000" dirty="0" err="1" smtClean="0"/>
              <a:t>DefaultColorDepth</a:t>
            </a:r>
            <a:r>
              <a:rPr lang="es-ES" sz="8000" dirty="0" smtClean="0"/>
              <a:t> </a:t>
            </a:r>
            <a:r>
              <a:rPr lang="es-ES" sz="8000" dirty="0" err="1" smtClean="0"/>
              <a:t>depth_que_queramos_utilizar</a:t>
            </a:r>
            <a:endParaRPr lang="es-ES" sz="8000" dirty="0" smtClean="0"/>
          </a:p>
          <a:p>
            <a:r>
              <a:rPr lang="es-ES" sz="8000" dirty="0" smtClean="0"/>
              <a:t>Un ejemplo: </a:t>
            </a:r>
          </a:p>
          <a:p>
            <a:r>
              <a:rPr lang="es-ES" sz="8000" dirty="0" err="1" smtClean="0"/>
              <a:t>DefaultColorDepth</a:t>
            </a:r>
            <a:r>
              <a:rPr lang="es-ES" sz="8000" dirty="0" smtClean="0"/>
              <a:t> 16</a:t>
            </a:r>
          </a:p>
          <a:p>
            <a:r>
              <a:rPr lang="es-ES" sz="8000" dirty="0" smtClean="0"/>
              <a:t>Un Deputa con valor 8 significa que trabajaremos a 256 colores, uno con valor 32 true color. No todas las tarjetas graficas podrán utilizar todos los Deputa disponibles en todas las resoluciones, todo dependerá de la tarjeta grafica y de la memoria que esta tenga.</a:t>
            </a:r>
          </a:p>
          <a:p>
            <a:endParaRPr lang="es-ES" dirty="0"/>
          </a:p>
        </p:txBody>
      </p:sp>
      <p:sp>
        <p:nvSpPr>
          <p:cNvPr id="4" name="3 Flecha arriba">
            <a:hlinkClick r:id="rId3" action="ppaction://hlinksldjump"/>
          </p:cNvPr>
          <p:cNvSpPr/>
          <p:nvPr/>
        </p:nvSpPr>
        <p:spPr>
          <a:xfrm>
            <a:off x="8460432" y="6237312"/>
            <a:ext cx="288032" cy="2880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(31)</a:t>
            </a:r>
            <a:endParaRPr lang="es-ES" dirty="0"/>
          </a:p>
        </p:txBody>
      </p:sp>
      <p:sp>
        <p:nvSpPr>
          <p:cNvPr id="3" name="2 Marcador de contenido"/>
          <p:cNvSpPr>
            <a:spLocks noGrp="1"/>
          </p:cNvSpPr>
          <p:nvPr>
            <p:ph idx="1"/>
          </p:nvPr>
        </p:nvSpPr>
        <p:spPr/>
        <p:txBody>
          <a:bodyPr>
            <a:normAutofit fontScale="70000" lnSpcReduction="20000"/>
          </a:bodyPr>
          <a:lstStyle/>
          <a:p>
            <a:r>
              <a:rPr lang="es-ES" b="1" dirty="0" smtClean="0"/>
              <a:t>Descripción de la consola de recuperación de Windows XP para </a:t>
            </a:r>
            <a:r>
              <a:rPr lang="es-ES" sz="2800" b="1" dirty="0" smtClean="0"/>
              <a:t>usuarios avanzados </a:t>
            </a:r>
          </a:p>
          <a:p>
            <a:r>
              <a:rPr lang="es-ES" sz="2800" b="1" dirty="0" smtClean="0">
                <a:hlinkClick r:id="rId4"/>
              </a:rPr>
              <a:t>View productos chat thais articule </a:t>
            </a:r>
            <a:r>
              <a:rPr lang="es-ES" sz="2800" b="1" dirty="0" err="1" smtClean="0">
                <a:hlinkClick r:id="rId4"/>
              </a:rPr>
              <a:t>apples</a:t>
            </a:r>
            <a:r>
              <a:rPr lang="es-ES" sz="2800" b="1" dirty="0" smtClean="0">
                <a:hlinkClick r:id="rId4"/>
              </a:rPr>
              <a:t> tú.</a:t>
            </a:r>
            <a:r>
              <a:rPr lang="es-ES" sz="2800" b="1" dirty="0" smtClean="0"/>
              <a:t> </a:t>
            </a:r>
            <a:r>
              <a:rPr lang="es-ES" sz="2800" b="1" dirty="0" smtClean="0">
                <a:hlinkClick r:id="rId4"/>
              </a:rPr>
              <a:t>Ver los productos a que se aplica este artículo.</a:t>
            </a:r>
            <a:r>
              <a:rPr lang="es-ES" sz="2800" b="1" dirty="0" smtClean="0"/>
              <a:t> </a:t>
            </a:r>
          </a:p>
          <a:p>
            <a:r>
              <a:rPr lang="es-ES" sz="2800" dirty="0" smtClean="0"/>
              <a:t>Thais articule waus previously Publisher andar Q314058 Este artículo se publicó anteriormente con el Q314058 </a:t>
            </a:r>
          </a:p>
          <a:p>
            <a:r>
              <a:rPr lang="es-ES" sz="2800" b="1" dirty="0" smtClean="0"/>
              <a:t>Tú continúe receiving segurita adates foro Windows, maque sur yodure ranking Windows XP wat </a:t>
            </a:r>
            <a:r>
              <a:rPr lang="es-ES" sz="2800" b="1" dirty="0" smtClean="0"/>
              <a:t>Servicio </a:t>
            </a:r>
            <a:r>
              <a:rPr lang="es-ES" sz="2800" b="1" dirty="0" smtClean="0"/>
              <a:t>Pack 3 (SP3). Foro more </a:t>
            </a:r>
            <a:r>
              <a:rPr lang="es-ES" sz="2800" b="1" dirty="0" smtClean="0"/>
              <a:t>información, </a:t>
            </a:r>
            <a:r>
              <a:rPr lang="es-ES" sz="2800" b="1" dirty="0" smtClean="0"/>
              <a:t>referí tú thais Microsoft web page: </a:t>
            </a:r>
            <a:r>
              <a:rPr lang="es-ES" sz="2800" b="1" dirty="0" smtClean="0">
                <a:hlinkClick r:id="rId5"/>
              </a:rPr>
              <a:t>Suporta es endina foro soma versiones of Windows</a:t>
            </a:r>
            <a:r>
              <a:rPr lang="es-ES" sz="2800" b="1" dirty="0" smtClean="0"/>
              <a:t> (http://windows.microsoft.com/en-us/windows/help/end-support-windows-xp-sp2-windows-vista-without-service-packs) Para seguir recibiendo actualizaciones de seguridad para Windows, asegúrese de que está ejecutando Windows XP con </a:t>
            </a:r>
            <a:r>
              <a:rPr lang="es-ES" sz="2800" b="1" dirty="0" smtClean="0"/>
              <a:t>Servicio </a:t>
            </a:r>
            <a:r>
              <a:rPr lang="es-ES" sz="2800" b="1" dirty="0" smtClean="0"/>
              <a:t>Pack 3 (SP3). Para obtener más información, consulte la web de Microsoft esta página </a:t>
            </a:r>
            <a:r>
              <a:rPr lang="es-ES" sz="2800" b="1" dirty="0" smtClean="0">
                <a:hlinkClick r:id="rId5"/>
              </a:rPr>
              <a:t>de soporte está terminando para algunas versiones de Windows</a:t>
            </a:r>
            <a:r>
              <a:rPr lang="es-ES" sz="2800" b="1" dirty="0" smtClean="0"/>
              <a:t> </a:t>
            </a:r>
            <a:endParaRPr lang="es-ES" dirty="0"/>
          </a:p>
        </p:txBody>
      </p:sp>
      <p:sp>
        <p:nvSpPr>
          <p:cNvPr id="4" name="3 Flecha arriba">
            <a:hlinkClick r:id="rId6" action="ppaction://hlinksldjump"/>
          </p:cNvPr>
          <p:cNvSpPr/>
          <p:nvPr/>
        </p:nvSpPr>
        <p:spPr>
          <a:xfrm>
            <a:off x="8100392" y="5157192"/>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3" name="chimes.wav"/>
      </p:stSnd>
    </p:sndAc>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(32)</a:t>
            </a:r>
            <a:endParaRPr lang="es-ES" dirty="0"/>
          </a:p>
        </p:txBody>
      </p:sp>
      <p:sp>
        <p:nvSpPr>
          <p:cNvPr id="3" name="2 Marcador de contenido"/>
          <p:cNvSpPr>
            <a:spLocks noGrp="1"/>
          </p:cNvSpPr>
          <p:nvPr>
            <p:ph idx="1"/>
          </p:nvPr>
        </p:nvSpPr>
        <p:spPr/>
        <p:txBody>
          <a:bodyPr>
            <a:normAutofit fontScale="92500"/>
          </a:bodyPr>
          <a:lstStyle/>
          <a:p>
            <a:r>
              <a:rPr lang="es-CO" dirty="0" smtClean="0"/>
              <a:t>Un gestor de ventanas es un programa dentro del entorno X Windows que controla la posición y apariencia de las ventanas en la pantalla. Mira un terma o algo. La caja del terminal de texto es el actual terma, el borde, barra de título, botones y demás están controlados por el gestor de ventana. Algunos gestores de ventanas tienen aplicaciones extras, pero todos se encargan de la decoración y posición de la ventana. </a:t>
            </a:r>
          </a:p>
          <a:p>
            <a:r>
              <a:rPr lang="es-CO" dirty="0" smtClean="0"/>
              <a:t>Hay muchos gestores de ventana ahí fuera, y GNOMO debería funcionar correctamente con todos ellos. Hay unas cuantas características de GNOMO (como el manejo de sesiones, y el GNOMO pagar), que no funcionarán con todos ellos.</a:t>
            </a:r>
            <a:endParaRPr lang="es-ES" dirty="0"/>
          </a:p>
        </p:txBody>
      </p:sp>
      <p:sp>
        <p:nvSpPr>
          <p:cNvPr id="4" name="3 Flecha arriba">
            <a:hlinkClick r:id="rId3" action="ppaction://hlinksldjump"/>
          </p:cNvPr>
          <p:cNvSpPr/>
          <p:nvPr/>
        </p:nvSpPr>
        <p:spPr>
          <a:xfrm>
            <a:off x="7884368" y="5733256"/>
            <a:ext cx="360040" cy="79208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(33)</a:t>
            </a:r>
            <a:endParaRPr lang="es-ES" dirty="0"/>
          </a:p>
        </p:txBody>
      </p:sp>
      <p:sp>
        <p:nvSpPr>
          <p:cNvPr id="3" name="2 Marcador de contenido"/>
          <p:cNvSpPr>
            <a:spLocks noGrp="1"/>
          </p:cNvSpPr>
          <p:nvPr>
            <p:ph idx="1"/>
          </p:nvPr>
        </p:nvSpPr>
        <p:spPr/>
        <p:txBody>
          <a:bodyPr>
            <a:normAutofit/>
          </a:bodyPr>
          <a:lstStyle/>
          <a:p>
            <a:r>
              <a:rPr lang="es-CO" dirty="0" smtClean="0"/>
              <a:t>Una vez configurado X se hace necesario decirle a Windows qué gestor de ventanas debe arrancar. Dicho de una manera sencilla, Windows es la conjunción de 3 componentes: </a:t>
            </a:r>
          </a:p>
          <a:p>
            <a:r>
              <a:rPr lang="es-CO" dirty="0" smtClean="0"/>
              <a:t>El entorno de ventanas Windows: Es quien implementa las llamadas internas de Windows, el protocolo X, etc., es decir, el sistema de comunicaciones entre aplicaciones. </a:t>
            </a:r>
          </a:p>
          <a:p>
            <a:r>
              <a:rPr lang="es-CO" dirty="0" smtClean="0"/>
              <a:t>El servidor gráfico X. Es un programa (un fichero ejecutable) encargado de responder a las órdenes gráficas encargadas por el entorno de ventanas.</a:t>
            </a:r>
            <a:endParaRPr lang="es-ES" dirty="0"/>
          </a:p>
        </p:txBody>
      </p:sp>
      <p:sp>
        <p:nvSpPr>
          <p:cNvPr id="4" name="3 Flecha arriba">
            <a:hlinkClick r:id="rId3" action="ppaction://hlinksldjump"/>
          </p:cNvPr>
          <p:cNvSpPr/>
          <p:nvPr/>
        </p:nvSpPr>
        <p:spPr>
          <a:xfrm>
            <a:off x="7884368" y="5805264"/>
            <a:ext cx="360040" cy="86409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(34)</a:t>
            </a:r>
            <a:endParaRPr lang="es-ES" dirty="0"/>
          </a:p>
        </p:txBody>
      </p:sp>
      <p:sp>
        <p:nvSpPr>
          <p:cNvPr id="3" name="2 Marcador de contenido"/>
          <p:cNvSpPr>
            <a:spLocks noGrp="1"/>
          </p:cNvSpPr>
          <p:nvPr>
            <p:ph idx="1"/>
          </p:nvPr>
        </p:nvSpPr>
        <p:spPr/>
        <p:txBody>
          <a:bodyPr>
            <a:normAutofit/>
          </a:bodyPr>
          <a:lstStyle/>
          <a:p>
            <a:r>
              <a:rPr lang="es-CO" dirty="0" smtClean="0"/>
              <a:t>Un gestor de ventanas no es otra cosa que el conjunto de programas, ventanas, funcionalidades, .... que hacen posible que el usuario pueda interactuar con el sistema de forma gráfica y no en modo texto.</a:t>
            </a:r>
          </a:p>
          <a:p>
            <a:r>
              <a:rPr lang="es-CO" dirty="0" smtClean="0"/>
              <a:t>Para usar un gestor de ventanas, hay que tener configurado un </a:t>
            </a:r>
            <a:r>
              <a:rPr lang="es-CO" i="1" dirty="0" smtClean="0"/>
              <a:t>servidor X</a:t>
            </a:r>
            <a:r>
              <a:rPr lang="es-CO" dirty="0" smtClean="0"/>
              <a:t>. También hay que decir que el </a:t>
            </a:r>
            <a:r>
              <a:rPr lang="es-CO" i="1" dirty="0" smtClean="0"/>
              <a:t>gestor de ventanas</a:t>
            </a:r>
            <a:r>
              <a:rPr lang="es-CO" dirty="0" smtClean="0"/>
              <a:t> utilizado es totalmente independiente del </a:t>
            </a:r>
            <a:r>
              <a:rPr lang="es-CO" i="1" dirty="0" smtClean="0"/>
              <a:t>servidor X</a:t>
            </a:r>
            <a:r>
              <a:rPr lang="es-CO" dirty="0" smtClean="0"/>
              <a:t> utilizado. </a:t>
            </a:r>
          </a:p>
          <a:p>
            <a:r>
              <a:rPr lang="es-CO" dirty="0" smtClean="0"/>
              <a:t>Gestor de ventanas | | Cliente X | | Clic | | Servidor X | | Sistema operativo </a:t>
            </a:r>
            <a:endParaRPr lang="es-CO" dirty="0"/>
          </a:p>
        </p:txBody>
      </p:sp>
      <p:sp>
        <p:nvSpPr>
          <p:cNvPr id="4" name="3 Flecha arriba">
            <a:hlinkClick r:id="rId3" action="ppaction://hlinksldjump"/>
          </p:cNvPr>
          <p:cNvSpPr/>
          <p:nvPr/>
        </p:nvSpPr>
        <p:spPr>
          <a:xfrm>
            <a:off x="8244408" y="5805264"/>
            <a:ext cx="484632" cy="64807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(35) </a:t>
            </a:r>
            <a:endParaRPr lang="es-ES" dirty="0"/>
          </a:p>
        </p:txBody>
      </p:sp>
      <p:sp>
        <p:nvSpPr>
          <p:cNvPr id="3" name="2 Marcador de contenido"/>
          <p:cNvSpPr>
            <a:spLocks noGrp="1"/>
          </p:cNvSpPr>
          <p:nvPr>
            <p:ph idx="1"/>
          </p:nvPr>
        </p:nvSpPr>
        <p:spPr/>
        <p:txBody>
          <a:bodyPr>
            <a:normAutofit fontScale="77500" lnSpcReduction="20000"/>
          </a:bodyPr>
          <a:lstStyle/>
          <a:p>
            <a:r>
              <a:rPr lang="es-CO" sz="2800" dirty="0" smtClean="0"/>
              <a:t>Por qué los módems están normalmente asociados a puertos serie? Lo impone el hecho que cuando uno usa un modem, la línea telefónica a la que está conectado sólo tiene un cable por el que enviar la información. Para transmitir simultáneamente los 8 bits de los que consta un byte, que es la unidad de información usual en los ordenadores, harían falta 8 cables (8 líneas telefónicas). Una solución alternativa es enviar los 8 bits sucesivamente uno detrás del otro a intervalos de tiempo regulares. Precisamente esto es lo que hace un puerto serie. </a:t>
            </a:r>
          </a:p>
          <a:p>
            <a:r>
              <a:rPr lang="es-CO" sz="2800" dirty="0" smtClean="0"/>
              <a:t>El corazón del puerto serie es un chip del ordenador llamado KART (Receptor-Transmisor Asíncrono Universal) el cual se encarga de todo el trabajo, tanto para recibir datos como para enviarlos. Así, la potencia de dicha KART y lo bien configurada que esté influirán en la calidad de la comunicación. </a:t>
            </a:r>
          </a:p>
          <a:p>
            <a:r>
              <a:rPr lang="es-CO" sz="2800" dirty="0" smtClean="0"/>
              <a:t>El flujo de bits generado por la KART/puerto serie.</a:t>
            </a:r>
          </a:p>
          <a:p>
            <a:endParaRPr lang="es-ES" dirty="0"/>
          </a:p>
        </p:txBody>
      </p:sp>
      <p:sp>
        <p:nvSpPr>
          <p:cNvPr id="4" name="3 Flecha arriba">
            <a:hlinkClick r:id="rId3" action="ppaction://hlinksldjump"/>
          </p:cNvPr>
          <p:cNvSpPr/>
          <p:nvPr/>
        </p:nvSpPr>
        <p:spPr>
          <a:xfrm>
            <a:off x="7668344" y="5879592"/>
            <a:ext cx="484632" cy="78976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(36)</a:t>
            </a:r>
            <a:endParaRPr lang="es-ES" dirty="0"/>
          </a:p>
        </p:txBody>
      </p:sp>
      <p:sp>
        <p:nvSpPr>
          <p:cNvPr id="3" name="2 Marcador de contenido"/>
          <p:cNvSpPr>
            <a:spLocks noGrp="1"/>
          </p:cNvSpPr>
          <p:nvPr>
            <p:ph idx="1"/>
          </p:nvPr>
        </p:nvSpPr>
        <p:spPr/>
        <p:txBody>
          <a:bodyPr>
            <a:normAutofit fontScale="92500"/>
          </a:bodyPr>
          <a:lstStyle/>
          <a:p>
            <a:r>
              <a:rPr lang="es-CO" dirty="0" smtClean="0"/>
              <a:t>Son módems internos "capados". Los fabricantes les quitan chips para que sean más baratos. Por ejemplo, algunos no tienen KART, a otros les quitan los protocolos de compresión, etc. Para que tengan las mismas funciones que los módems "de verdad", las funciones correspondientes a los chips retirados las tienen que realizar drivers del sistema operativo, o sea el microprocesador del ordenador. </a:t>
            </a:r>
          </a:p>
          <a:p>
            <a:r>
              <a:rPr lang="es-CO" dirty="0" smtClean="0"/>
              <a:t>Los fabricantes de los distintos módems sólo ofrecen drivers para Windows y no dan especificaciones de como se programan, y así desarrollar versiones para Linux. Por tanto estos módems no funcionan en Linux</a:t>
            </a:r>
          </a:p>
          <a:p>
            <a:endParaRPr lang="es-ES" dirty="0"/>
          </a:p>
        </p:txBody>
      </p:sp>
      <p:sp>
        <p:nvSpPr>
          <p:cNvPr id="4" name="3 Flecha arriba">
            <a:hlinkClick r:id="rId3" action="ppaction://hlinksldjump"/>
          </p:cNvPr>
          <p:cNvSpPr/>
          <p:nvPr/>
        </p:nvSpPr>
        <p:spPr>
          <a:xfrm>
            <a:off x="8100392" y="5589240"/>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(37)</a:t>
            </a:r>
            <a:endParaRPr lang="es-ES" dirty="0"/>
          </a:p>
        </p:txBody>
      </p:sp>
      <p:sp>
        <p:nvSpPr>
          <p:cNvPr id="3" name="2 Marcador de contenido"/>
          <p:cNvSpPr>
            <a:spLocks noGrp="1"/>
          </p:cNvSpPr>
          <p:nvPr>
            <p:ph idx="1"/>
          </p:nvPr>
        </p:nvSpPr>
        <p:spPr/>
        <p:txBody>
          <a:bodyPr>
            <a:normAutofit fontScale="92500" lnSpcReduction="20000"/>
          </a:bodyPr>
          <a:lstStyle/>
          <a:p>
            <a:r>
              <a:rPr lang="es-CO" dirty="0" smtClean="0"/>
              <a:t>Tu modem es interno y </a:t>
            </a:r>
            <a:r>
              <a:rPr lang="es-CO" dirty="0" err="1" smtClean="0"/>
              <a:t>Plug'n'Play</a:t>
            </a:r>
            <a:r>
              <a:rPr lang="es-CO" dirty="0" smtClean="0"/>
              <a:t>. Deberás configurar el modem y al menos el puerto serie que incorpora.</a:t>
            </a:r>
            <a:br>
              <a:rPr lang="es-CO" dirty="0" smtClean="0"/>
            </a:br>
            <a:r>
              <a:rPr lang="es-CO" dirty="0" smtClean="0"/>
              <a:t>Tienes más de dos puertos serie, contando además con los que incorporan los </a:t>
            </a:r>
            <a:r>
              <a:rPr lang="es-CO" dirty="0" err="1" smtClean="0"/>
              <a:t>modems</a:t>
            </a:r>
            <a:r>
              <a:rPr lang="es-CO" dirty="0" smtClean="0"/>
              <a:t> internos (si tienes alguno). Por lo general </a:t>
            </a:r>
          </a:p>
          <a:p>
            <a:pPr>
              <a:buNone/>
            </a:pPr>
            <a:r>
              <a:rPr lang="es-CO" dirty="0" smtClean="0"/>
              <a:t>    deberás configurar todos los puertos a partir del COM3.</a:t>
            </a:r>
            <a:br>
              <a:rPr lang="es-CO" dirty="0" smtClean="0"/>
            </a:br>
            <a:r>
              <a:rPr lang="es-CO" dirty="0" smtClean="0"/>
              <a:t>Un tercer caso, más raro, que consistiría en tener un modem interno en COM1 o COM2 y que no usara los recursos </a:t>
            </a:r>
            <a:r>
              <a:rPr lang="es-CO" dirty="0" err="1" smtClean="0"/>
              <a:t>estandar</a:t>
            </a:r>
            <a:r>
              <a:rPr lang="es-CO" dirty="0" smtClean="0"/>
              <a:t> (puerto 3f8 e interrupción 4 para COM1, y puerto 2f8 e interrupción 3 para COM2). Los recursos utilizados por el modem pueden consultarse en el Panel de Control de Windows 95 (Sistema -&gt; Administrador de dispositivos -&gt; Puertos COM LPT -&gt; el puerto que sea -&gt; Recursos).</a:t>
            </a:r>
            <a:endParaRPr lang="es-ES" dirty="0"/>
          </a:p>
        </p:txBody>
      </p:sp>
      <p:sp>
        <p:nvSpPr>
          <p:cNvPr id="4" name="3 Flecha arriba">
            <a:hlinkClick r:id="rId3" action="ppaction://hlinksldjump"/>
          </p:cNvPr>
          <p:cNvSpPr/>
          <p:nvPr/>
        </p:nvSpPr>
        <p:spPr>
          <a:xfrm>
            <a:off x="8172400" y="5373216"/>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(38)</a:t>
            </a:r>
            <a:endParaRPr lang="es-ES" dirty="0"/>
          </a:p>
        </p:txBody>
      </p:sp>
      <p:sp>
        <p:nvSpPr>
          <p:cNvPr id="3" name="2 Marcador de contenido"/>
          <p:cNvSpPr>
            <a:spLocks noGrp="1"/>
          </p:cNvSpPr>
          <p:nvPr>
            <p:ph idx="1"/>
          </p:nvPr>
        </p:nvSpPr>
        <p:spPr/>
        <p:txBody>
          <a:bodyPr>
            <a:normAutofit fontScale="92500" lnSpcReduction="20000"/>
          </a:bodyPr>
          <a:lstStyle/>
          <a:p>
            <a:r>
              <a:rPr lang="es-CO" dirty="0" smtClean="0"/>
              <a:t>Una vez activados los cambios con el comando izan para los módems </a:t>
            </a:r>
            <a:r>
              <a:rPr lang="es-CO" dirty="0" err="1" smtClean="0"/>
              <a:t>Plug'n'Play</a:t>
            </a:r>
            <a:r>
              <a:rPr lang="es-CO" dirty="0" smtClean="0"/>
              <a:t> y el/los comando(s) set serial necesarios para configurar el/los puerto(s) serie, o se ha reiniciado el ordenador con los scripts de arranque modificados para que ejecuten dichas órdenes (es más seguro hacer lo primero), se puede probar si todo va bien. La forma más sencilla es usar un programa de comunicaciones y enviarle comandos al modem para ver si responde. </a:t>
            </a:r>
          </a:p>
          <a:p>
            <a:r>
              <a:rPr lang="es-CO" dirty="0" smtClean="0"/>
              <a:t>Así un programa adecuado sería minoico que es un terminal de comunicaciones tipo Télex. No es complicado de configurar. Pulsando Carla y luego z sale un menú. Una de las opciones 'configure minoico' dará paso a otro menú donde la opción "Serial por seta"</a:t>
            </a:r>
            <a:endParaRPr lang="es-ES" dirty="0"/>
          </a:p>
        </p:txBody>
      </p:sp>
      <p:sp>
        <p:nvSpPr>
          <p:cNvPr id="4" name="3 Flecha arriba">
            <a:hlinkClick r:id="rId3" action="ppaction://hlinksldjump"/>
          </p:cNvPr>
          <p:cNvSpPr/>
          <p:nvPr/>
        </p:nvSpPr>
        <p:spPr>
          <a:xfrm>
            <a:off x="7956376" y="6021288"/>
            <a:ext cx="576064" cy="36004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(39)</a:t>
            </a:r>
            <a:endParaRPr lang="es-ES" dirty="0"/>
          </a:p>
        </p:txBody>
      </p:sp>
      <p:sp>
        <p:nvSpPr>
          <p:cNvPr id="3" name="2 Marcador de contenido"/>
          <p:cNvSpPr>
            <a:spLocks noGrp="1"/>
          </p:cNvSpPr>
          <p:nvPr>
            <p:ph idx="1"/>
          </p:nvPr>
        </p:nvSpPr>
        <p:spPr/>
        <p:txBody>
          <a:bodyPr/>
          <a:lstStyle/>
          <a:p>
            <a:r>
              <a:rPr lang="es-CO" sz="2400" dirty="0" smtClean="0"/>
              <a:t>Deberías decir que versión de Ubuntu y DE tienes.</a:t>
            </a:r>
            <a:br>
              <a:rPr lang="es-CO" sz="2400" dirty="0" smtClean="0"/>
            </a:br>
            <a:r>
              <a:rPr lang="es-CO" sz="2400" dirty="0" smtClean="0"/>
              <a:t>Para el idioma español en KDE4 hay que instalar el paquete kde-i18n-es. Para conectarse a redes inalámbricas se usa un plasmodio que normalmente está situado en la parte derecha de la barra de tareas que está abajo de la pantalla (cerca del reloj). Tienes que haber clic, seleccionar la red a la que te quieres conectar y poner los datos de conexión (sólo la primera vez, después se conectará automáticamente).</a:t>
            </a:r>
          </a:p>
          <a:p>
            <a:r>
              <a:rPr lang="es-CO" sz="2400" dirty="0" smtClean="0">
                <a:hlinkClick r:id="rId3" action="ppaction://hlinkfile"/>
              </a:rPr>
              <a:t>Inicie sesión</a:t>
            </a:r>
            <a:r>
              <a:rPr lang="es-CO" sz="2400" dirty="0" smtClean="0"/>
              <a:t> o </a:t>
            </a:r>
            <a:r>
              <a:rPr lang="es-CO" sz="2400" dirty="0" smtClean="0">
                <a:hlinkClick r:id="rId4" action="ppaction://hlinkfile"/>
              </a:rPr>
              <a:t>regístrese</a:t>
            </a:r>
            <a:r>
              <a:rPr lang="es-CO" sz="2400" dirty="0" smtClean="0"/>
              <a:t> para enviar comentarios .</a:t>
            </a:r>
          </a:p>
          <a:p>
            <a:endParaRPr lang="es-ES" dirty="0"/>
          </a:p>
        </p:txBody>
      </p:sp>
      <p:sp>
        <p:nvSpPr>
          <p:cNvPr id="4" name="3 Flecha arriba">
            <a:hlinkClick r:id="rId5" action="ppaction://hlinksldjump"/>
          </p:cNvPr>
          <p:cNvSpPr/>
          <p:nvPr/>
        </p:nvSpPr>
        <p:spPr>
          <a:xfrm>
            <a:off x="7452320" y="5661248"/>
            <a:ext cx="648072" cy="50405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Respuestas de la (1-2)</a:t>
            </a:r>
            <a:endParaRPr lang="es-CO" dirty="0"/>
          </a:p>
        </p:txBody>
      </p:sp>
      <p:sp>
        <p:nvSpPr>
          <p:cNvPr id="3" name="2 Marcador de contenido"/>
          <p:cNvSpPr>
            <a:spLocks noGrp="1"/>
          </p:cNvSpPr>
          <p:nvPr>
            <p:ph idx="1"/>
          </p:nvPr>
        </p:nvSpPr>
        <p:spPr/>
        <p:txBody>
          <a:bodyPr>
            <a:normAutofit/>
          </a:bodyPr>
          <a:lstStyle/>
          <a:p>
            <a:r>
              <a:rPr lang="es-CO" dirty="0" smtClean="0"/>
              <a:t>Linux es un sistema operativo, compatible Unix, sus características principales las cuales lo diferencia de los demás sistemas operativos que se encuentra en el mercado el primero es que es libre no se necesita pagar nada para usarlo, lo segundo es que este programa viene con  un código de fuente el cual siempre tiene que estar accesible.   </a:t>
            </a:r>
            <a:endParaRPr lang="es-CO" dirty="0"/>
          </a:p>
        </p:txBody>
      </p:sp>
      <p:sp>
        <p:nvSpPr>
          <p:cNvPr id="4" name="3 Flecha arriba">
            <a:hlinkClick r:id="rId3" action="ppaction://hlinksldjump"/>
          </p:cNvPr>
          <p:cNvSpPr/>
          <p:nvPr/>
        </p:nvSpPr>
        <p:spPr>
          <a:xfrm>
            <a:off x="7596336" y="5013176"/>
            <a:ext cx="432048" cy="72008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(40)</a:t>
            </a:r>
            <a:endParaRPr lang="es-ES" dirty="0"/>
          </a:p>
        </p:txBody>
      </p:sp>
      <p:sp>
        <p:nvSpPr>
          <p:cNvPr id="3" name="2 Marcador de contenido"/>
          <p:cNvSpPr>
            <a:spLocks noGrp="1"/>
          </p:cNvSpPr>
          <p:nvPr>
            <p:ph idx="1"/>
          </p:nvPr>
        </p:nvSpPr>
        <p:spPr/>
        <p:txBody>
          <a:bodyPr>
            <a:normAutofit fontScale="92500" lnSpcReduction="20000"/>
          </a:bodyPr>
          <a:lstStyle/>
          <a:p>
            <a:r>
              <a:rPr lang="es-CO" dirty="0" smtClean="0"/>
              <a:t>Deberás verificar la configuración del modem y del puerto serie. Sigue la descripción que se da en la sección correspondiente de la FAS. </a:t>
            </a:r>
          </a:p>
          <a:p>
            <a:r>
              <a:rPr lang="es-CO" dirty="0" smtClean="0"/>
              <a:t>Comprueba que la velocidad que has puesto en /etc./PPP/optaos NO es la velocidad del modem (nada de 28800, 33600 o lo que sea, no es eso lo que debes poner ahí). Pon 115200 o 57600, preferiblemente la primera. Si tienes una KART 16450 u 8250 pon 38400 y asegúrate de NO poner el flat '</a:t>
            </a:r>
            <a:r>
              <a:rPr lang="es-CO" dirty="0" err="1" smtClean="0"/>
              <a:t>spd_hi</a:t>
            </a:r>
            <a:r>
              <a:rPr lang="es-CO" dirty="0" smtClean="0"/>
              <a:t>' o '</a:t>
            </a:r>
            <a:r>
              <a:rPr lang="es-CO" dirty="0" err="1" smtClean="0"/>
              <a:t>spd_vhi</a:t>
            </a:r>
            <a:r>
              <a:rPr lang="es-CO" dirty="0" smtClean="0"/>
              <a:t>' con set serial (si has seguido las instrucciones de la FAS desde el principio no hace falta que compruebes esto). El tipo de KART que tienes lo podrás ver haciendo set serial /de/titis donde 'x' es 0 para COM1, 1 para COM2, etc... </a:t>
            </a:r>
          </a:p>
          <a:p>
            <a:endParaRPr lang="es-ES" dirty="0"/>
          </a:p>
        </p:txBody>
      </p:sp>
      <p:sp>
        <p:nvSpPr>
          <p:cNvPr id="4" name="3 Flecha arriba">
            <a:hlinkClick r:id="rId3" action="ppaction://hlinksldjump"/>
          </p:cNvPr>
          <p:cNvSpPr/>
          <p:nvPr/>
        </p:nvSpPr>
        <p:spPr>
          <a:xfrm>
            <a:off x="8244408" y="5805264"/>
            <a:ext cx="360040" cy="36004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(41)</a:t>
            </a:r>
            <a:endParaRPr lang="es-ES" dirty="0"/>
          </a:p>
        </p:txBody>
      </p:sp>
      <p:sp>
        <p:nvSpPr>
          <p:cNvPr id="3" name="2 Marcador de contenido"/>
          <p:cNvSpPr>
            <a:spLocks noGrp="1"/>
          </p:cNvSpPr>
          <p:nvPr>
            <p:ph idx="1"/>
          </p:nvPr>
        </p:nvSpPr>
        <p:spPr/>
        <p:txBody>
          <a:bodyPr/>
          <a:lstStyle/>
          <a:p>
            <a:r>
              <a:rPr lang="es-CO" sz="2400" dirty="0" smtClean="0"/>
              <a:t>Cuando presionas en el botón "Responder" te manda a otra pagina donde podes escribir, abajo de ese cuadro se encuentra un botón que dice "Administrar archivos adjuntos" lo presiones y se abrirá una ventanita. Luego de eso presiona en el botón "Examinar" busca la </a:t>
            </a:r>
            <a:r>
              <a:rPr lang="es-CO" sz="2400" u="sng" dirty="0" smtClean="0">
                <a:hlinkClick r:id="rId3"/>
              </a:rPr>
              <a:t>foto</a:t>
            </a:r>
            <a:r>
              <a:rPr lang="es-CO" sz="2400" dirty="0" smtClean="0"/>
              <a:t> en cuestión y presiona en "Adjuntar" demorara un momento y tu foto estará cargada. Luego de eso cierra </a:t>
            </a:r>
            <a:r>
              <a:rPr lang="es-CO" sz="2400" smtClean="0"/>
              <a:t>esa ventana.</a:t>
            </a:r>
            <a:endParaRPr lang="es-CO" sz="2400" dirty="0" smtClean="0"/>
          </a:p>
          <a:p>
            <a:endParaRPr lang="es-ES" dirty="0"/>
          </a:p>
        </p:txBody>
      </p:sp>
      <p:sp>
        <p:nvSpPr>
          <p:cNvPr id="4" name="3 Flecha arriba">
            <a:hlinkClick r:id="rId4" action="ppaction://hlinksldjump"/>
          </p:cNvPr>
          <p:cNvSpPr/>
          <p:nvPr/>
        </p:nvSpPr>
        <p:spPr>
          <a:xfrm>
            <a:off x="7092280" y="4869160"/>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(42)</a:t>
            </a:r>
            <a:endParaRPr lang="es-ES" dirty="0"/>
          </a:p>
        </p:txBody>
      </p:sp>
      <p:sp>
        <p:nvSpPr>
          <p:cNvPr id="3" name="2 Marcador de contenido"/>
          <p:cNvSpPr>
            <a:spLocks noGrp="1"/>
          </p:cNvSpPr>
          <p:nvPr>
            <p:ph idx="1"/>
          </p:nvPr>
        </p:nvSpPr>
        <p:spPr/>
        <p:txBody>
          <a:bodyPr>
            <a:normAutofit fontScale="25000" lnSpcReduction="20000"/>
          </a:bodyPr>
          <a:lstStyle/>
          <a:p>
            <a:r>
              <a:rPr lang="es-CO" sz="4800" dirty="0" smtClean="0"/>
              <a:t>1. </a:t>
            </a:r>
            <a:r>
              <a:rPr lang="es-CO" sz="4800" b="1" dirty="0" err="1" smtClean="0"/>
              <a:t>addgroup</a:t>
            </a:r>
            <a:r>
              <a:rPr lang="es-CO" sz="4800" dirty="0" smtClean="0"/>
              <a:t/>
            </a:r>
            <a:br>
              <a:rPr lang="es-CO" sz="4800" dirty="0" smtClean="0"/>
            </a:br>
            <a:r>
              <a:rPr lang="es-CO" sz="4800" dirty="0" smtClean="0"/>
              <a:t>Se utiliza para crear un grupo nuevo.</a:t>
            </a:r>
            <a:br>
              <a:rPr lang="es-CO" sz="4800" dirty="0" smtClean="0"/>
            </a:br>
            <a:r>
              <a:rPr lang="es-CO" sz="4800" dirty="0" smtClean="0"/>
              <a:t>Sintaxis: </a:t>
            </a:r>
            <a:r>
              <a:rPr lang="es-CO" sz="4800" dirty="0" err="1" smtClean="0"/>
              <a:t>addgroup</a:t>
            </a:r>
            <a:r>
              <a:rPr lang="es-CO" sz="4800" dirty="0" smtClean="0"/>
              <a:t> </a:t>
            </a:r>
            <a:r>
              <a:rPr lang="es-CO" sz="4800" dirty="0" err="1" smtClean="0"/>
              <a:t>nom_grupo</a:t>
            </a:r>
            <a:endParaRPr lang="es-CO" sz="4800" dirty="0" smtClean="0"/>
          </a:p>
          <a:p>
            <a:r>
              <a:rPr lang="es-CO" sz="4800" dirty="0" smtClean="0"/>
              <a:t>2. </a:t>
            </a:r>
            <a:r>
              <a:rPr lang="es-CO" sz="4800" b="1" dirty="0" err="1" smtClean="0"/>
              <a:t>adduser</a:t>
            </a:r>
            <a:r>
              <a:rPr lang="es-CO" sz="4800" dirty="0" smtClean="0"/>
              <a:t/>
            </a:r>
            <a:br>
              <a:rPr lang="es-CO" sz="4800" dirty="0" smtClean="0"/>
            </a:br>
            <a:r>
              <a:rPr lang="es-CO" sz="4800" dirty="0" smtClean="0"/>
              <a:t>Se utiliza para añadir un usuario. En ese momento, no solo se creará la cuenta del usuario sino también su directorio de trabajo, un nuevo grupo de trabajo que se llamará igual que el usuario y añadirá una se­rie de archivos de configuración al directorio de trabajo del nuevo usuario.</a:t>
            </a:r>
            <a:br>
              <a:rPr lang="es-CO" sz="4800" dirty="0" smtClean="0"/>
            </a:br>
            <a:r>
              <a:rPr lang="es-CO" sz="4800" dirty="0" smtClean="0"/>
              <a:t>Sintaxis: </a:t>
            </a:r>
            <a:r>
              <a:rPr lang="es-CO" sz="4800" dirty="0" err="1" smtClean="0"/>
              <a:t>adduser</a:t>
            </a:r>
            <a:r>
              <a:rPr lang="es-CO" sz="4800" dirty="0" smtClean="0"/>
              <a:t> </a:t>
            </a:r>
            <a:r>
              <a:rPr lang="es-CO" sz="4800" dirty="0" err="1" smtClean="0"/>
              <a:t>nom_usuario</a:t>
            </a:r>
            <a:r>
              <a:rPr lang="es-CO" sz="4800" dirty="0" smtClean="0"/>
              <a:t> [</a:t>
            </a:r>
            <a:r>
              <a:rPr lang="es-CO" sz="4800" dirty="0" err="1" smtClean="0"/>
              <a:t>nom_grupo</a:t>
            </a:r>
            <a:r>
              <a:rPr lang="es-CO" sz="4800" dirty="0" smtClean="0"/>
              <a:t>]</a:t>
            </a:r>
          </a:p>
          <a:p>
            <a:r>
              <a:rPr lang="es-CO" sz="4800" b="1" dirty="0" smtClean="0"/>
              <a:t>3. alias</a:t>
            </a:r>
            <a:r>
              <a:rPr lang="es-CO" sz="4800" dirty="0" smtClean="0"/>
              <a:t/>
            </a:r>
            <a:br>
              <a:rPr lang="es-CO" sz="4800" dirty="0" smtClean="0"/>
            </a:br>
            <a:r>
              <a:rPr lang="es-CO" sz="4800" dirty="0" smtClean="0"/>
              <a:t>En ciertas ocasiones se suelen utilizar comandos que son difíciles de recordar o que son demasiado ex­tensos, pero en UNIX existe la posibilidad de dar un nombre alternativo a un comando con el fin de que cada vez que se quiera ejecutar, sólo se use el nombre alternativo.</a:t>
            </a:r>
            <a:br>
              <a:rPr lang="es-CO" sz="4800" dirty="0" smtClean="0"/>
            </a:br>
            <a:r>
              <a:rPr lang="es-CO" sz="4800" dirty="0" smtClean="0"/>
              <a:t>Sintaxis: alias </a:t>
            </a:r>
            <a:r>
              <a:rPr lang="es-CO" sz="4800" dirty="0" err="1" smtClean="0"/>
              <a:t>nom_alias</a:t>
            </a:r>
            <a:r>
              <a:rPr lang="es-CO" sz="4800" dirty="0" smtClean="0"/>
              <a:t>=’comando’</a:t>
            </a:r>
          </a:p>
          <a:p>
            <a:r>
              <a:rPr lang="es-CO" sz="4800" b="1" dirty="0" smtClean="0"/>
              <a:t>4. </a:t>
            </a:r>
            <a:r>
              <a:rPr lang="es-CO" sz="4800" b="1" dirty="0" err="1" smtClean="0"/>
              <a:t>apt</a:t>
            </a:r>
            <a:r>
              <a:rPr lang="es-CO" sz="4800" b="1" dirty="0" smtClean="0"/>
              <a:t>-cache </a:t>
            </a:r>
            <a:r>
              <a:rPr lang="es-CO" sz="4800" b="1" dirty="0" err="1" smtClean="0"/>
              <a:t>search</a:t>
            </a:r>
            <a:r>
              <a:rPr lang="es-CO" sz="4800" b="1" dirty="0" smtClean="0"/>
              <a:t> (texto)</a:t>
            </a:r>
            <a:r>
              <a:rPr lang="es-CO" sz="4800" dirty="0" smtClean="0"/>
              <a:t/>
            </a:r>
            <a:br>
              <a:rPr lang="es-CO" sz="4800" dirty="0" smtClean="0"/>
            </a:br>
            <a:r>
              <a:rPr lang="es-CO" sz="4800" dirty="0" smtClean="0"/>
              <a:t>Muestra una lista de todos los paquetes y una breve descripción relacionado con el texto que hemos buscado.</a:t>
            </a:r>
          </a:p>
          <a:p>
            <a:r>
              <a:rPr lang="es-CO" sz="4800" dirty="0" smtClean="0"/>
              <a:t>5. </a:t>
            </a:r>
            <a:r>
              <a:rPr lang="es-CO" sz="4800" b="1" dirty="0" err="1" smtClean="0"/>
              <a:t>apt-get</a:t>
            </a:r>
            <a:r>
              <a:rPr lang="es-CO" sz="4800" b="1" dirty="0" smtClean="0"/>
              <a:t> </a:t>
            </a:r>
            <a:r>
              <a:rPr lang="es-CO" sz="4800" b="1" dirty="0" err="1" smtClean="0"/>
              <a:t>dist-upgrade</a:t>
            </a:r>
            <a:r>
              <a:rPr lang="es-CO" sz="4800" dirty="0" smtClean="0"/>
              <a:t/>
            </a:r>
            <a:br>
              <a:rPr lang="es-CO" sz="4800" dirty="0" smtClean="0"/>
            </a:br>
            <a:r>
              <a:rPr lang="es-CO" sz="4800" dirty="0" smtClean="0"/>
              <a:t>Función adicional de la opción anterior que modifica las dependencias por la de las nuevas versiones de los paquetes.</a:t>
            </a:r>
          </a:p>
          <a:p>
            <a:r>
              <a:rPr lang="es-CO" sz="4800" dirty="0" smtClean="0"/>
              <a:t>6. </a:t>
            </a:r>
            <a:r>
              <a:rPr lang="es-CO" sz="4800" b="1" dirty="0" err="1" smtClean="0"/>
              <a:t>apt-get</a:t>
            </a:r>
            <a:r>
              <a:rPr lang="es-CO" sz="4800" b="1" dirty="0" smtClean="0"/>
              <a:t> </a:t>
            </a:r>
            <a:r>
              <a:rPr lang="es-CO" sz="4800" b="1" dirty="0" err="1" smtClean="0"/>
              <a:t>install</a:t>
            </a:r>
            <a:r>
              <a:rPr lang="es-CO" sz="4800" b="1" dirty="0" smtClean="0"/>
              <a:t> (paquetes)</a:t>
            </a:r>
            <a:r>
              <a:rPr lang="es-CO" sz="4800" dirty="0" smtClean="0"/>
              <a:t/>
            </a:r>
            <a:br>
              <a:rPr lang="es-CO" sz="4800" dirty="0" smtClean="0"/>
            </a:br>
            <a:r>
              <a:rPr lang="es-CO" sz="4800" dirty="0" smtClean="0"/>
              <a:t>Instala paquetes.</a:t>
            </a:r>
          </a:p>
          <a:p>
            <a:r>
              <a:rPr lang="es-CO" sz="4800" dirty="0" smtClean="0"/>
              <a:t>7. </a:t>
            </a:r>
            <a:r>
              <a:rPr lang="es-CO" sz="4800" b="1" dirty="0" err="1" smtClean="0"/>
              <a:t>apt-get</a:t>
            </a:r>
            <a:r>
              <a:rPr lang="es-CO" sz="4800" b="1" dirty="0" smtClean="0"/>
              <a:t> </a:t>
            </a:r>
            <a:r>
              <a:rPr lang="es-CO" sz="4800" b="1" dirty="0" err="1" smtClean="0"/>
              <a:t>remove</a:t>
            </a:r>
            <a:r>
              <a:rPr lang="es-CO" sz="4800" b="1" dirty="0" smtClean="0"/>
              <a:t> (paquete)</a:t>
            </a:r>
            <a:r>
              <a:rPr lang="es-CO" sz="4800" dirty="0" smtClean="0"/>
              <a:t/>
            </a:r>
            <a:br>
              <a:rPr lang="es-CO" sz="4800" dirty="0" smtClean="0"/>
            </a:br>
            <a:r>
              <a:rPr lang="es-CO" sz="4800" dirty="0" smtClean="0"/>
              <a:t>Borra paquetes. Con la opción –</a:t>
            </a:r>
            <a:r>
              <a:rPr lang="es-CO" sz="4800" dirty="0" err="1" smtClean="0"/>
              <a:t>purge</a:t>
            </a:r>
            <a:r>
              <a:rPr lang="es-CO" sz="4800" dirty="0" smtClean="0"/>
              <a:t> borramos </a:t>
            </a:r>
            <a:r>
              <a:rPr lang="es-CO" sz="4800" dirty="0" err="1" smtClean="0"/>
              <a:t>tambien</a:t>
            </a:r>
            <a:r>
              <a:rPr lang="es-CO" sz="4800" dirty="0" smtClean="0"/>
              <a:t> la configuración de los paquetes instalados.</a:t>
            </a:r>
          </a:p>
          <a:p>
            <a:r>
              <a:rPr lang="es-CO" sz="4800" dirty="0" smtClean="0"/>
              <a:t>8. </a:t>
            </a:r>
            <a:r>
              <a:rPr lang="es-CO" sz="4800" b="1" dirty="0" err="1" smtClean="0"/>
              <a:t>apt-get</a:t>
            </a:r>
            <a:r>
              <a:rPr lang="es-CO" sz="4800" b="1" dirty="0" smtClean="0"/>
              <a:t> </a:t>
            </a:r>
            <a:r>
              <a:rPr lang="es-CO" sz="4800" b="1" dirty="0" err="1" smtClean="0"/>
              <a:t>update</a:t>
            </a:r>
            <a:r>
              <a:rPr lang="es-CO" sz="4800" dirty="0" smtClean="0"/>
              <a:t/>
            </a:r>
            <a:br>
              <a:rPr lang="es-CO" sz="4800" dirty="0" smtClean="0"/>
            </a:br>
            <a:r>
              <a:rPr lang="es-CO" sz="4800" dirty="0" smtClean="0"/>
              <a:t>Actualiza la lista de paquetes disponibles para instalar.</a:t>
            </a:r>
          </a:p>
          <a:p>
            <a:r>
              <a:rPr lang="es-CO" sz="4800" dirty="0" smtClean="0"/>
              <a:t>9. </a:t>
            </a:r>
            <a:r>
              <a:rPr lang="es-CO" sz="4800" b="1" dirty="0" err="1" smtClean="0"/>
              <a:t>apt-get</a:t>
            </a:r>
            <a:r>
              <a:rPr lang="es-CO" sz="4800" b="1" dirty="0" smtClean="0"/>
              <a:t> </a:t>
            </a:r>
            <a:r>
              <a:rPr lang="es-CO" sz="4800" b="1" dirty="0" err="1" smtClean="0"/>
              <a:t>upgrade</a:t>
            </a:r>
            <a:r>
              <a:rPr lang="es-CO" sz="4800" dirty="0" smtClean="0"/>
              <a:t/>
            </a:r>
            <a:br>
              <a:rPr lang="es-CO" sz="4800" dirty="0" smtClean="0"/>
            </a:br>
            <a:r>
              <a:rPr lang="es-CO" sz="4800" dirty="0" smtClean="0"/>
              <a:t>Instala las nuevas versiones de los diferentes paquetes disponibles.</a:t>
            </a:r>
          </a:p>
          <a:p>
            <a:r>
              <a:rPr lang="es-CO" sz="4800" dirty="0" smtClean="0"/>
              <a:t>10. </a:t>
            </a:r>
            <a:r>
              <a:rPr lang="es-CO" sz="4800" b="1" dirty="0" smtClean="0"/>
              <a:t>at</a:t>
            </a:r>
            <a:r>
              <a:rPr lang="es-CO" sz="4800" dirty="0" smtClean="0"/>
              <a:t/>
            </a:r>
            <a:br>
              <a:rPr lang="es-CO" sz="4800" dirty="0" smtClean="0"/>
            </a:br>
            <a:r>
              <a:rPr lang="es-CO" sz="4800" dirty="0" smtClean="0"/>
              <a:t>Realiza un tarea programada una sola vez.</a:t>
            </a:r>
            <a:br>
              <a:rPr lang="es-CO" sz="4800" dirty="0" smtClean="0"/>
            </a:br>
            <a:r>
              <a:rPr lang="es-CO" sz="4800" dirty="0" smtClean="0"/>
              <a:t>Sintaxis: at [-</a:t>
            </a:r>
            <a:r>
              <a:rPr lang="es-CO" sz="4800" dirty="0" err="1" smtClean="0"/>
              <a:t>lr</a:t>
            </a:r>
            <a:r>
              <a:rPr lang="es-CO" sz="4800" dirty="0" smtClean="0"/>
              <a:t>] hora [fecha].</a:t>
            </a:r>
          </a:p>
          <a:p>
            <a:endParaRPr lang="es-ES" dirty="0"/>
          </a:p>
        </p:txBody>
      </p:sp>
      <p:sp>
        <p:nvSpPr>
          <p:cNvPr id="4" name="3 Flecha arriba">
            <a:hlinkClick r:id="rId3" action="ppaction://hlinksldjump"/>
          </p:cNvPr>
          <p:cNvSpPr/>
          <p:nvPr/>
        </p:nvSpPr>
        <p:spPr>
          <a:xfrm>
            <a:off x="8100392" y="5301208"/>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722313" y="571480"/>
            <a:ext cx="7772400" cy="5197495"/>
          </a:xfrm>
        </p:spPr>
        <p:txBody>
          <a:bodyPr>
            <a:normAutofit/>
          </a:bodyPr>
          <a:lstStyle/>
          <a:p>
            <a:pPr algn="ctr"/>
            <a:r>
              <a:rPr lang="es-CO" sz="9600" dirty="0" smtClean="0"/>
              <a:t/>
            </a:r>
            <a:br>
              <a:rPr lang="es-CO" sz="9600" dirty="0" smtClean="0"/>
            </a:br>
            <a:r>
              <a:rPr lang="es-CO" sz="9600" dirty="0" smtClean="0"/>
              <a:t>Fin…</a:t>
            </a:r>
            <a:endParaRPr lang="es-ES" sz="9600" dirty="0"/>
          </a:p>
        </p:txBody>
      </p:sp>
      <p:sp>
        <p:nvSpPr>
          <p:cNvPr id="5" name="4 Marcador de texto"/>
          <p:cNvSpPr>
            <a:spLocks noGrp="1"/>
          </p:cNvSpPr>
          <p:nvPr>
            <p:ph type="body" idx="1"/>
          </p:nvPr>
        </p:nvSpPr>
        <p:spPr>
          <a:xfrm flipV="1">
            <a:off x="8429651" y="4406900"/>
            <a:ext cx="65061" cy="93670"/>
          </a:xfrm>
        </p:spPr>
        <p:txBody>
          <a:bodyPr>
            <a:normAutofit fontScale="25000" lnSpcReduction="20000"/>
          </a:bodyPr>
          <a:lstStyle/>
          <a:p>
            <a:endParaRPr lang="es-ES" dirty="0"/>
          </a:p>
        </p:txBody>
      </p:sp>
      <p:sp>
        <p:nvSpPr>
          <p:cNvPr id="6" name="5 Flecha arriba">
            <a:hlinkClick r:id="rId3" action="ppaction://hlinksldjump"/>
          </p:cNvPr>
          <p:cNvSpPr/>
          <p:nvPr/>
        </p:nvSpPr>
        <p:spPr>
          <a:xfrm>
            <a:off x="7740352" y="4653136"/>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(3)</a:t>
            </a:r>
            <a:endParaRPr lang="es-CO" dirty="0"/>
          </a:p>
        </p:txBody>
      </p:sp>
      <p:sp>
        <p:nvSpPr>
          <p:cNvPr id="3" name="2 Marcador de contenido"/>
          <p:cNvSpPr>
            <a:spLocks noGrp="1"/>
          </p:cNvSpPr>
          <p:nvPr>
            <p:ph idx="1"/>
          </p:nvPr>
        </p:nvSpPr>
        <p:spPr/>
        <p:txBody>
          <a:bodyPr/>
          <a:lstStyle/>
          <a:p>
            <a:r>
              <a:rPr lang="es-CO" dirty="0" smtClean="0"/>
              <a:t>Una instalación súper mínima necesita alrededor de: 10MB</a:t>
            </a:r>
          </a:p>
          <a:p>
            <a:r>
              <a:rPr lang="es-CO" dirty="0" smtClean="0"/>
              <a:t>Una instalación mínima necesita alrededor  de: 80MB </a:t>
            </a:r>
          </a:p>
          <a:p>
            <a:r>
              <a:rPr lang="es-CO" dirty="0" smtClean="0"/>
              <a:t>Para una instalación completa se necesita alrededor de: 500MB, 1,5GB</a:t>
            </a:r>
          </a:p>
          <a:p>
            <a:endParaRPr lang="es-CO" dirty="0"/>
          </a:p>
        </p:txBody>
      </p:sp>
      <p:sp>
        <p:nvSpPr>
          <p:cNvPr id="4" name="3 Flecha arriba">
            <a:hlinkClick r:id="rId3" action="ppaction://hlinksldjump"/>
          </p:cNvPr>
          <p:cNvSpPr/>
          <p:nvPr/>
        </p:nvSpPr>
        <p:spPr>
          <a:xfrm>
            <a:off x="7236296" y="4941168"/>
            <a:ext cx="504056" cy="72008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(4)</a:t>
            </a:r>
            <a:endParaRPr lang="es-CO" dirty="0"/>
          </a:p>
        </p:txBody>
      </p:sp>
      <p:sp>
        <p:nvSpPr>
          <p:cNvPr id="3" name="2 Marcador de contenido"/>
          <p:cNvSpPr>
            <a:spLocks noGrp="1"/>
          </p:cNvSpPr>
          <p:nvPr>
            <p:ph idx="1"/>
          </p:nvPr>
        </p:nvSpPr>
        <p:spPr/>
        <p:txBody>
          <a:bodyPr/>
          <a:lstStyle/>
          <a:p>
            <a:r>
              <a:rPr lang="es-CO" dirty="0" smtClean="0"/>
              <a:t>Como mínimo se necesitan 4MB como mínimo para poder usar Linux de memoria RAM.</a:t>
            </a:r>
          </a:p>
          <a:p>
            <a:r>
              <a:rPr lang="es-CO" dirty="0" smtClean="0"/>
              <a:t>Para poder obtener un buen trabajo se requiere mínimo de 16MB de memoria RAM.</a:t>
            </a:r>
          </a:p>
          <a:p>
            <a:r>
              <a:rPr lang="es-CO" dirty="0" smtClean="0"/>
              <a:t>Para un uso intensivo y con gran variedad de programas se requieren de 32 MB  en delante de memoria RAM.</a:t>
            </a:r>
          </a:p>
          <a:p>
            <a:endParaRPr lang="es-CO" dirty="0"/>
          </a:p>
        </p:txBody>
      </p:sp>
      <p:sp>
        <p:nvSpPr>
          <p:cNvPr id="4" name="3 Flecha arriba">
            <a:hlinkClick r:id="rId3" action="ppaction://hlinksldjump"/>
          </p:cNvPr>
          <p:cNvSpPr/>
          <p:nvPr/>
        </p:nvSpPr>
        <p:spPr>
          <a:xfrm>
            <a:off x="7164288" y="4754848"/>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(5)</a:t>
            </a:r>
            <a:endParaRPr lang="es-CO" dirty="0"/>
          </a:p>
        </p:txBody>
      </p:sp>
      <p:sp>
        <p:nvSpPr>
          <p:cNvPr id="3" name="2 Marcador de contenido"/>
          <p:cNvSpPr>
            <a:spLocks noGrp="1"/>
          </p:cNvSpPr>
          <p:nvPr>
            <p:ph idx="1"/>
          </p:nvPr>
        </p:nvSpPr>
        <p:spPr/>
        <p:txBody>
          <a:bodyPr/>
          <a:lstStyle/>
          <a:p>
            <a:r>
              <a:rPr lang="es-CO" dirty="0" smtClean="0"/>
              <a:t>Hoy en día la gran mayoría de los hardware soportan Linux y no hay inconvenientes para usarlo, lo cual no genera problema, pero hay hardwares que tienes configuraciones que no lo soportan a Linux las cuales hoy en día se vienen manejando para no tener dificultades.</a:t>
            </a:r>
            <a:endParaRPr lang="es-CO" dirty="0"/>
          </a:p>
        </p:txBody>
      </p:sp>
      <p:sp>
        <p:nvSpPr>
          <p:cNvPr id="5" name="4 Flecha arriba">
            <a:hlinkClick r:id="rId3" action="ppaction://hlinksldjump"/>
          </p:cNvPr>
          <p:cNvSpPr/>
          <p:nvPr/>
        </p:nvSpPr>
        <p:spPr>
          <a:xfrm>
            <a:off x="7236296" y="5085184"/>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(6)</a:t>
            </a:r>
            <a:endParaRPr lang="es-CO" dirty="0"/>
          </a:p>
        </p:txBody>
      </p:sp>
      <p:sp>
        <p:nvSpPr>
          <p:cNvPr id="3" name="2 Marcador de contenido"/>
          <p:cNvSpPr>
            <a:spLocks noGrp="1"/>
          </p:cNvSpPr>
          <p:nvPr>
            <p:ph idx="1"/>
          </p:nvPr>
        </p:nvSpPr>
        <p:spPr/>
        <p:txBody>
          <a:bodyPr/>
          <a:lstStyle/>
          <a:p>
            <a:r>
              <a:rPr lang="es-CO" dirty="0" smtClean="0"/>
              <a:t>Linux es una sistema de libre distribución por lo que se encontrar en  todos los ficheros necesarios para su funcionamiento en multitud de servidores conectados a Internet. Casi todos los principales distribuidores de Linux, ofrecen la posibilidad de bajarse sus distribuciones, vía FTP. </a:t>
            </a:r>
          </a:p>
          <a:p>
            <a:endParaRPr lang="es-CO" dirty="0"/>
          </a:p>
        </p:txBody>
      </p:sp>
      <p:sp>
        <p:nvSpPr>
          <p:cNvPr id="4" name="3 Flecha arriba">
            <a:hlinkClick r:id="rId3" action="ppaction://hlinksldjump"/>
          </p:cNvPr>
          <p:cNvSpPr/>
          <p:nvPr/>
        </p:nvSpPr>
        <p:spPr>
          <a:xfrm>
            <a:off x="7236296" y="5301208"/>
            <a:ext cx="484632"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Respuesta (7)</a:t>
            </a:r>
            <a:endParaRPr lang="es-CO" dirty="0"/>
          </a:p>
        </p:txBody>
      </p:sp>
      <p:sp>
        <p:nvSpPr>
          <p:cNvPr id="3" name="2 Marcador de contenido"/>
          <p:cNvSpPr>
            <a:spLocks noGrp="1"/>
          </p:cNvSpPr>
          <p:nvPr>
            <p:ph idx="1"/>
          </p:nvPr>
        </p:nvSpPr>
        <p:spPr>
          <a:xfrm>
            <a:off x="395536" y="1844824"/>
            <a:ext cx="8229600" cy="4389120"/>
          </a:xfrm>
        </p:spPr>
        <p:txBody>
          <a:bodyPr>
            <a:normAutofit fontScale="92500"/>
          </a:bodyPr>
          <a:lstStyle/>
          <a:p>
            <a:r>
              <a:rPr lang="es-ES" dirty="0" smtClean="0"/>
              <a:t>La respuesta es si, no es ningún problema el tener más de un sistema operativo en tu máquina. Es mas, hay mucha gente que tiene incluso 3 y 4 sistemas. </a:t>
            </a:r>
          </a:p>
          <a:p>
            <a:r>
              <a:rPr lang="es-ES" dirty="0" smtClean="0"/>
              <a:t>Para hacer esto, hay que tener claro como se instalan los sistemas que queremos tener, como realizar particiones en el disco duro (Leer sección </a:t>
            </a:r>
            <a:r>
              <a:rPr lang="es-ES" dirty="0" smtClean="0">
                <a:hlinkClick r:id="rId3"/>
              </a:rPr>
              <a:t>Durante la instalación</a:t>
            </a:r>
            <a:r>
              <a:rPr lang="es-ES" dirty="0" smtClean="0"/>
              <a:t>) y en que orden deberíamos instalarlos para que no tengamos problemas. </a:t>
            </a:r>
          </a:p>
          <a:p>
            <a:r>
              <a:rPr lang="es-ES" dirty="0" smtClean="0"/>
              <a:t>Existen unos documentos Howtos y MiniHowtos que explican muy bien como tener diferentes sistemas en tu ordenador, los podréis encontrar en cualquier servidor que contenga la documentación de Linux. </a:t>
            </a:r>
          </a:p>
        </p:txBody>
      </p:sp>
      <p:sp>
        <p:nvSpPr>
          <p:cNvPr id="4" name="3 Flecha arriba">
            <a:hlinkClick r:id="rId4" action="ppaction://hlinksldjump"/>
          </p:cNvPr>
          <p:cNvSpPr/>
          <p:nvPr/>
        </p:nvSpPr>
        <p:spPr>
          <a:xfrm>
            <a:off x="8028384" y="5445224"/>
            <a:ext cx="504056" cy="108012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cSld>
  <p:clrMapOvr>
    <a:masterClrMapping/>
  </p:clrMapOvr>
  <p:transition spd="slow">
    <p:wheel spokes="8"/>
    <p:sndAc>
      <p:stSnd>
        <p:snd r:embed="rId2" name="chimes.wav"/>
      </p:stSnd>
    </p:sndAc>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754</TotalTime>
  <Words>3361</Words>
  <Application>Microsoft Office PowerPoint</Application>
  <PresentationFormat>Presentación en pantalla (4:3)</PresentationFormat>
  <Paragraphs>194</Paragraphs>
  <Slides>43</Slides>
  <Notes>1</Notes>
  <HiddenSlides>0</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Tema de Office</vt:lpstr>
      <vt:lpstr>Linux  Ubuntu </vt:lpstr>
      <vt:lpstr>Introducción </vt:lpstr>
      <vt:lpstr>Tabla de contenido</vt:lpstr>
      <vt:lpstr>Respuestas de la (1-2)</vt:lpstr>
      <vt:lpstr>Respuesta (3)</vt:lpstr>
      <vt:lpstr>Respuesta (4)</vt:lpstr>
      <vt:lpstr>Respuesta (5)</vt:lpstr>
      <vt:lpstr>Respuesta (6)</vt:lpstr>
      <vt:lpstr>Respuesta (7)</vt:lpstr>
      <vt:lpstr>Respuesta (8-9)</vt:lpstr>
      <vt:lpstr>Respuesta (10)</vt:lpstr>
      <vt:lpstr>Respuesta (11)</vt:lpstr>
      <vt:lpstr>Respuesta (12)</vt:lpstr>
      <vt:lpstr>Respuesta (13)</vt:lpstr>
      <vt:lpstr>Respuesta (14-15)</vt:lpstr>
      <vt:lpstr>Respuesta (16)</vt:lpstr>
      <vt:lpstr>Respuesta (17)</vt:lpstr>
      <vt:lpstr>Respuesta (18)</vt:lpstr>
      <vt:lpstr>Respuesta (19)</vt:lpstr>
      <vt:lpstr>Respuesta (20)</vt:lpstr>
      <vt:lpstr>Respuesta (21)</vt:lpstr>
      <vt:lpstr>Respuesta (22)</vt:lpstr>
      <vt:lpstr>Respuesta (23)</vt:lpstr>
      <vt:lpstr>Respuesta (24)</vt:lpstr>
      <vt:lpstr>Respuesta (25) </vt:lpstr>
      <vt:lpstr>Respuesta (26)</vt:lpstr>
      <vt:lpstr>Respuesta (27)</vt:lpstr>
      <vt:lpstr>Respuesta (28)</vt:lpstr>
      <vt:lpstr>Respuesta (29)</vt:lpstr>
      <vt:lpstr>Respuesta (30)</vt:lpstr>
      <vt:lpstr>Respuesta (31)</vt:lpstr>
      <vt:lpstr>Respuesta (32)</vt:lpstr>
      <vt:lpstr>Respuesta (33)</vt:lpstr>
      <vt:lpstr>Respuesta (34)</vt:lpstr>
      <vt:lpstr>Respuesta (35) </vt:lpstr>
      <vt:lpstr>Respuesta (36)</vt:lpstr>
      <vt:lpstr>Respuesta (37)</vt:lpstr>
      <vt:lpstr>Respuesta (38)</vt:lpstr>
      <vt:lpstr>Respuesta (39)</vt:lpstr>
      <vt:lpstr>Respuesta (40)</vt:lpstr>
      <vt:lpstr>Respuesta (41)</vt:lpstr>
      <vt:lpstr>Respuesta (42)</vt:lpstr>
      <vt:lpstr> Fin…</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Linux  Ubuntu</dc:title>
  <dc:creator>rafael</dc:creator>
  <cp:lastModifiedBy>rafael</cp:lastModifiedBy>
  <cp:revision>65</cp:revision>
  <dcterms:created xsi:type="dcterms:W3CDTF">2010-11-02T15:06:52Z</dcterms:created>
  <dcterms:modified xsi:type="dcterms:W3CDTF">2010-11-15T17:30:16Z</dcterms:modified>
</cp:coreProperties>
</file>